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6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252325" cy="6858000"/>
  <p:notesSz cx="6858000" cy="9144000"/>
  <p:custDataLst>
    <p:tags r:id="rId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E00"/>
    <a:srgbClr val="5F7791"/>
    <a:srgbClr val="5F77B0"/>
    <a:srgbClr val="D05400"/>
    <a:srgbClr val="FD450B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62" y="-72"/>
      </p:cViewPr>
      <p:guideLst>
        <p:guide orient="horz" pos="2160"/>
        <p:guide pos="38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E1797E1-263B-4206-8EA4-CB5357EA1041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6713" y="685800"/>
            <a:ext cx="61245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4600BF7-E33D-4B57-8E1A-BEAC50D9C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20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0D5753-8566-43C5-9688-78BBE69E84E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31582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0669" y="1447801"/>
            <a:ext cx="886932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0669" y="4777380"/>
            <a:ext cx="886932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9A10B-A1F0-4187-BCCB-867634FF88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25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671" y="4800587"/>
            <a:ext cx="886932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0669" y="685800"/>
            <a:ext cx="886932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0670" y="5367325"/>
            <a:ext cx="886932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51BC0-EFD2-4ACE-A731-D7145E2EF2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5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669" y="1447800"/>
            <a:ext cx="886932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0669" y="3657600"/>
            <a:ext cx="886932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51BC0-EFD2-4ACE-A731-D7145E2EF2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84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593" y="1447800"/>
            <a:ext cx="803889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9952" y="3771174"/>
            <a:ext cx="7315668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0669" y="4350657"/>
            <a:ext cx="886932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51BC0-EFD2-4ACE-A731-D7145E2EF2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02740" y="971253"/>
            <a:ext cx="80588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76656" y="2613787"/>
            <a:ext cx="80588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1606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668" y="3124201"/>
            <a:ext cx="886932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0669" y="4777381"/>
            <a:ext cx="886932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51BC0-EFD2-4ACE-A731-D7145E2EF2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15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6079" y="1981200"/>
            <a:ext cx="296144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5691" y="2667000"/>
            <a:ext cx="294183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02876" y="1981200"/>
            <a:ext cx="295076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92270" y="2667000"/>
            <a:ext cx="296137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59953" y="1981200"/>
            <a:ext cx="294662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59953" y="2667000"/>
            <a:ext cx="294662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44579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96676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51BC0-EFD2-4ACE-A731-D7145E2EF2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78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691" y="4250949"/>
            <a:ext cx="295459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5691" y="2209800"/>
            <a:ext cx="295459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5691" y="4827212"/>
            <a:ext cx="29545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08620" y="4250949"/>
            <a:ext cx="2945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08619" y="2209800"/>
            <a:ext cx="29450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07260" y="4827211"/>
            <a:ext cx="294892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59953" y="4250949"/>
            <a:ext cx="294662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59952" y="2209800"/>
            <a:ext cx="294662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59827" y="4827209"/>
            <a:ext cx="295052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44579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96676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51BC0-EFD2-4ACE-A731-D7145E2EF2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04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27043-1684-4073-8C4B-EA8752B85A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63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45301" y="430214"/>
            <a:ext cx="176127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92" y="887414"/>
            <a:ext cx="7459878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B6C1A-54DD-4B6D-939A-0690C8E609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47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16" y="274638"/>
            <a:ext cx="1102709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2616" y="1600201"/>
            <a:ext cx="541144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265" y="1600201"/>
            <a:ext cx="541144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82DA0-D828-43F3-B90D-433F762DC39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1474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16" y="274638"/>
            <a:ext cx="1102709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2616" y="1600200"/>
            <a:ext cx="11027093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16" y="3938589"/>
            <a:ext cx="11027093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E1724-3487-4AD7-A0DE-2CBB53609F9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8008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A6F0B-BF1E-4931-ABF3-36E1D8564F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30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16" y="274638"/>
            <a:ext cx="1102709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16" y="1600201"/>
            <a:ext cx="541144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28265" y="1600201"/>
            <a:ext cx="541144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121E4-D9F9-436F-8DE3-3A75D6C3DC1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374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671" y="2861734"/>
            <a:ext cx="886932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0669" y="4777381"/>
            <a:ext cx="8869327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E791B-A238-497D-A390-7E6B730ABD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3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8771" y="2060576"/>
            <a:ext cx="4418092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2471" y="2056093"/>
            <a:ext cx="4418094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32ADB-E5DB-40EB-BC9A-85A6ABDA0F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6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8772" y="1905000"/>
            <a:ext cx="441809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8771" y="2514600"/>
            <a:ext cx="4418092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82473" y="1905000"/>
            <a:ext cx="441809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82473" y="2514600"/>
            <a:ext cx="4418092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209AD-792D-4EB8-876F-C5A406CF1B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2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72EF5-C9FF-4004-8754-7CEC3EF9E6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4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8A948-413C-4CD4-8F47-F80B698694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0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668" y="1447800"/>
            <a:ext cx="341789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8291" y="1447800"/>
            <a:ext cx="5221706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0668" y="3129281"/>
            <a:ext cx="341789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F8974-0888-486C-BE69-2CE07F4248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30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617" y="1854192"/>
            <a:ext cx="5118105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83932" y="1143000"/>
            <a:ext cx="321623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0669" y="3657600"/>
            <a:ext cx="511013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F384A-67F7-4B93-890D-3B6783F124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15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4056987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529945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51609" y="1676400"/>
            <a:ext cx="28333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8038993" y="1"/>
            <a:ext cx="161132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48459" y="6096000"/>
            <a:ext cx="99865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89458" y="0"/>
            <a:ext cx="689193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9308" y="452718"/>
            <a:ext cx="9451257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8771" y="2052919"/>
            <a:ext cx="8990808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208339" y="1789947"/>
            <a:ext cx="990599" cy="30630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9005414" y="3224544"/>
            <a:ext cx="3859795" cy="3063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403764" y="295730"/>
            <a:ext cx="842346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751BC0-EFD2-4ACE-A731-D7145E2EF2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38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1.xml"/><Relationship Id="rId7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6" Type="http://schemas.openxmlformats.org/officeDocument/2006/relationships/slide" Target="slide6.xml"/><Relationship Id="rId11" Type="http://schemas.openxmlformats.org/officeDocument/2006/relationships/image" Target="../media/image8.jpeg"/><Relationship Id="rId5" Type="http://schemas.openxmlformats.org/officeDocument/2006/relationships/slide" Target="slide3.xml"/><Relationship Id="rId10" Type="http://schemas.openxmlformats.org/officeDocument/2006/relationships/hyperlink" Target="http://bcps.discoveryeducation.com/player/view/assetGuid/9A899BE8-C44A-4671-8EB5-3BAEACB47C01" TargetMode="External"/><Relationship Id="rId4" Type="http://schemas.openxmlformats.org/officeDocument/2006/relationships/slide" Target="slide2.xml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hyperlink" Target="http://www.worldbookonline.com/kids/article?id=ar830499&amp;st=deciduous" TargetMode="External"/><Relationship Id="rId18" Type="http://schemas.openxmlformats.org/officeDocument/2006/relationships/hyperlink" Target="http://www.bcps.org/offices/lis/models/slamdunks/schoolyardhabitat/MD-CoastalPlain.pdf" TargetMode="External"/><Relationship Id="rId3" Type="http://schemas.openxmlformats.org/officeDocument/2006/relationships/hyperlink" Target="http://www.ecokids.ca/pub/eco_info/glossary/index.cfm" TargetMode="External"/><Relationship Id="rId21" Type="http://schemas.openxmlformats.org/officeDocument/2006/relationships/hyperlink" Target="http://www.defenders.org/grasslands/basic-facts" TargetMode="External"/><Relationship Id="rId7" Type="http://schemas.openxmlformats.org/officeDocument/2006/relationships/slide" Target="slide6.xml"/><Relationship Id="rId12" Type="http://schemas.openxmlformats.org/officeDocument/2006/relationships/hyperlink" Target="http://www.worldbookonline.com/student/article?id=ar204660&amp;st=forest" TargetMode="External"/><Relationship Id="rId17" Type="http://schemas.openxmlformats.org/officeDocument/2006/relationships/hyperlink" Target="http://www.exploringnature.org/db/detail.php?dbID=44&amp;detID=568" TargetMode="External"/><Relationship Id="rId2" Type="http://schemas.openxmlformats.org/officeDocument/2006/relationships/hyperlink" Target="http://www.bcps.org/offices/lis/models/slamdunks/schoolyardhabitat/notetaking.docx" TargetMode="External"/><Relationship Id="rId16" Type="http://schemas.openxmlformats.org/officeDocument/2006/relationships/hyperlink" Target="http://www.worldbookonline.com/kids/article?id=ar832180&amp;st=wetland" TargetMode="External"/><Relationship Id="rId20" Type="http://schemas.openxmlformats.org/officeDocument/2006/relationships/hyperlink" Target="http://www.dnr.state.md.us/wildlife/Plants_Wildlife/serpentine.asp" TargetMode="External"/><Relationship Id="rId1" Type="http://schemas.openxmlformats.org/officeDocument/2006/relationships/slideLayout" Target="../slideLayouts/slideLayout18.xml"/><Relationship Id="rId6" Type="http://schemas.openxmlformats.org/officeDocument/2006/relationships/slide" Target="slide3.xml"/><Relationship Id="rId11" Type="http://schemas.openxmlformats.org/officeDocument/2006/relationships/hyperlink" Target="http://ngexplorer.cengage.com/pathfinder/stuff.html" TargetMode="External"/><Relationship Id="rId5" Type="http://schemas.openxmlformats.org/officeDocument/2006/relationships/slide" Target="slide2.xml"/><Relationship Id="rId15" Type="http://schemas.openxmlformats.org/officeDocument/2006/relationships/hyperlink" Target="http://water.epa.gov/type/wetlands/index.cfm" TargetMode="External"/><Relationship Id="rId10" Type="http://schemas.openxmlformats.org/officeDocument/2006/relationships/hyperlink" Target="http://www.ecokids.ca/pub/eco_info/topics/forests/what_is_a_forest.cfm" TargetMode="External"/><Relationship Id="rId19" Type="http://schemas.openxmlformats.org/officeDocument/2006/relationships/hyperlink" Target="http://www.bcps.org/offices/lis/models/slamdunks/schoolyardhabitat/MD-Piedmont.pdf" TargetMode="External"/><Relationship Id="rId4" Type="http://schemas.openxmlformats.org/officeDocument/2006/relationships/slide" Target="slide1.xml"/><Relationship Id="rId9" Type="http://schemas.openxmlformats.org/officeDocument/2006/relationships/slide" Target="slide4.xml"/><Relationship Id="rId14" Type="http://schemas.openxmlformats.org/officeDocument/2006/relationships/hyperlink" Target="http://www.worldbookonline.com/student/article?id=ar599900&amp;st=wetland" TargetMode="External"/><Relationship Id="rId2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0.jpeg"/><Relationship Id="rId7" Type="http://schemas.openxmlformats.org/officeDocument/2006/relationships/slide" Target="slide6.xml"/><Relationship Id="rId2" Type="http://schemas.openxmlformats.org/officeDocument/2006/relationships/hyperlink" Target="http://www.bcps.org/offices/lis/models/slamdunks/schoolyardhabitat/checklist.docx" TargetMode="External"/><Relationship Id="rId1" Type="http://schemas.openxmlformats.org/officeDocument/2006/relationships/slideLayout" Target="../slideLayouts/slideLayout18.xml"/><Relationship Id="rId6" Type="http://schemas.openxmlformats.org/officeDocument/2006/relationships/slide" Target="slide3.xml"/><Relationship Id="rId11" Type="http://schemas.openxmlformats.org/officeDocument/2006/relationships/image" Target="../media/image12.png"/><Relationship Id="rId5" Type="http://schemas.openxmlformats.org/officeDocument/2006/relationships/slide" Target="slide2.xml"/><Relationship Id="rId10" Type="http://schemas.openxmlformats.org/officeDocument/2006/relationships/image" Target="../media/image11.jpeg"/><Relationship Id="rId4" Type="http://schemas.openxmlformats.org/officeDocument/2006/relationships/slide" Target="slide1.xml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hyperlink" Target="http://www.bcps.org/offices/lis/models/slamdunks/schoolyardhabitat/rubricvideoannouncement.docx" TargetMode="External"/><Relationship Id="rId7" Type="http://schemas.openxmlformats.org/officeDocument/2006/relationships/slide" Target="slide3.xml"/><Relationship Id="rId2" Type="http://schemas.openxmlformats.org/officeDocument/2006/relationships/hyperlink" Target="http://www.bcps.org/offices/lis/models/slamdunks/schoolyardhabitat/rubricaudioannouncement.docx" TargetMode="External"/><Relationship Id="rId1" Type="http://schemas.openxmlformats.org/officeDocument/2006/relationships/slideLayout" Target="../slideLayouts/slideLayout19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10" Type="http://schemas.openxmlformats.org/officeDocument/2006/relationships/slide" Target="slide4.xml"/><Relationship Id="rId4" Type="http://schemas.openxmlformats.org/officeDocument/2006/relationships/image" Target="../media/image13.jpe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1.xml"/><Relationship Id="rId7" Type="http://schemas.openxmlformats.org/officeDocument/2006/relationships/slide" Target="slide5.xml"/><Relationship Id="rId2" Type="http://schemas.openxmlformats.org/officeDocument/2006/relationships/hyperlink" Target="http://www.bbc.co.uk/schools/scienceclips/ages/8_9/habitats.shtml" TargetMode="External"/><Relationship Id="rId1" Type="http://schemas.openxmlformats.org/officeDocument/2006/relationships/slideLayout" Target="../slideLayouts/slideLayout20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10" Type="http://schemas.openxmlformats.org/officeDocument/2006/relationships/hyperlink" Target="http://www.bbc.co.uk/schools/scienceclips/index_flash.shtml" TargetMode="External"/><Relationship Id="rId4" Type="http://schemas.openxmlformats.org/officeDocument/2006/relationships/slide" Target="slide2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cps.org/offices/lis/models/slamdunks/schoolyardhabitat/MD-Piedmont.pdf" TargetMode="External"/><Relationship Id="rId13" Type="http://schemas.openxmlformats.org/officeDocument/2006/relationships/slide" Target="slide3.xml"/><Relationship Id="rId1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hyperlink" Target="http://www.bcps.org/offices/lis/models/slamdunks/schoolyardhabitat/MD-CoastalPlain.pdf" TargetMode="External"/><Relationship Id="rId12" Type="http://schemas.openxmlformats.org/officeDocument/2006/relationships/slide" Target="slide2.xml"/><Relationship Id="rId17" Type="http://schemas.openxmlformats.org/officeDocument/2006/relationships/hyperlink" Target="http://www.ftexploring.com/energy/energy-1.htm" TargetMode="External"/><Relationship Id="rId2" Type="http://schemas.openxmlformats.org/officeDocument/2006/relationships/notesSlide" Target="../notesSlides/notesSlide1.xml"/><Relationship Id="rId16" Type="http://schemas.openxmlformats.org/officeDocument/2006/relationships/slide" Target="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bcps.org/offices/lis/models/slamdunks/schoolyardhabitat/SchoolyardHabitatsHowToGuide_Part1.pdf" TargetMode="External"/><Relationship Id="rId11" Type="http://schemas.openxmlformats.org/officeDocument/2006/relationships/slide" Target="slide1.xml"/><Relationship Id="rId5" Type="http://schemas.openxmlformats.org/officeDocument/2006/relationships/hyperlink" Target="http://www.bcps.org/offices/lis/models/tips/styles.html" TargetMode="External"/><Relationship Id="rId15" Type="http://schemas.openxmlformats.org/officeDocument/2006/relationships/slide" Target="slide5.xml"/><Relationship Id="rId10" Type="http://schemas.openxmlformats.org/officeDocument/2006/relationships/image" Target="../media/image15.jpeg"/><Relationship Id="rId4" Type="http://schemas.openxmlformats.org/officeDocument/2006/relationships/hyperlink" Target="standardsslide6.docx" TargetMode="External"/><Relationship Id="rId9" Type="http://schemas.openxmlformats.org/officeDocument/2006/relationships/hyperlink" Target="http://www.fws.gov/chesapeakebay/BayScapes/bsresources/bs-nativeguides.html#MD" TargetMode="External"/><Relationship Id="rId1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>
          <a:xfrm>
            <a:off x="182562" y="685800"/>
            <a:ext cx="3124200" cy="579438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800" dirty="0">
                <a:solidFill>
                  <a:schemeClr val="tx2">
                    <a:shade val="85000"/>
                    <a:satMod val="150000"/>
                  </a:schemeClr>
                </a:solidFill>
              </a:rPr>
              <a:t>1. </a:t>
            </a:r>
            <a:r>
              <a:rPr sz="2800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Question</a:t>
            </a:r>
            <a:endParaRPr sz="2800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87362" y="1295400"/>
            <a:ext cx="7053263" cy="46888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100" dirty="0" smtClean="0"/>
              <a:t> </a:t>
            </a:r>
            <a:r>
              <a:rPr lang="en-US" sz="2100" dirty="0"/>
              <a:t>As </a:t>
            </a:r>
            <a:r>
              <a:rPr lang="en-US" sz="2100" dirty="0" smtClean="0"/>
              <a:t>more homes and businesses </a:t>
            </a:r>
            <a:r>
              <a:rPr lang="en-US" sz="2100" dirty="0"/>
              <a:t>are built in Maryland, the natural habitat that sustains native plants, insects, birds, and small animals is disappearing. </a:t>
            </a:r>
            <a:r>
              <a:rPr lang="en-US" sz="2100" dirty="0" smtClean="0"/>
              <a:t>As </a:t>
            </a:r>
            <a:r>
              <a:rPr lang="en-US" sz="2100" dirty="0"/>
              <a:t>a result, small </a:t>
            </a:r>
            <a:r>
              <a:rPr lang="en-US" sz="2100" dirty="0" smtClean="0"/>
              <a:t>mammals have </a:t>
            </a:r>
            <a:r>
              <a:rPr lang="en-US" sz="2100" dirty="0"/>
              <a:t>nowhere to hide from predators. Birds are losing spaces to build their nests and </a:t>
            </a:r>
            <a:r>
              <a:rPr lang="en-US" sz="2100" dirty="0" smtClean="0"/>
              <a:t>many animals can </a:t>
            </a:r>
            <a:r>
              <a:rPr lang="en-US" sz="2100" dirty="0"/>
              <a:t>not find </a:t>
            </a:r>
            <a:r>
              <a:rPr lang="en-US" sz="2100" dirty="0" smtClean="0"/>
              <a:t>the food they </a:t>
            </a:r>
            <a:r>
              <a:rPr lang="en-US" sz="2100" dirty="0"/>
              <a:t>need to survive the winter.</a:t>
            </a:r>
            <a:endParaRPr lang="en-US" sz="2100" dirty="0" smtClean="0"/>
          </a:p>
          <a:p>
            <a:pPr marL="0" indent="-27432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100" b="1" dirty="0">
              <a:solidFill>
                <a:srgbClr val="D05400"/>
              </a:solidFill>
            </a:endParaRPr>
          </a:p>
          <a:p>
            <a:pPr marL="0" indent="-27432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2100" dirty="0" smtClean="0"/>
              <a:t>How can we assist these animals in surviving?  We can create a </a:t>
            </a:r>
            <a:r>
              <a:rPr lang="en-US" sz="2100" dirty="0" smtClean="0"/>
              <a:t>wild life</a:t>
            </a:r>
            <a:r>
              <a:rPr lang="en-US" sz="2100" dirty="0" smtClean="0"/>
              <a:t> </a:t>
            </a:r>
            <a:r>
              <a:rPr lang="en-US" sz="2100" dirty="0" smtClean="0"/>
              <a:t>habitat!</a:t>
            </a:r>
          </a:p>
          <a:p>
            <a:pPr marL="0" indent="-27432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US" sz="2100" dirty="0" smtClean="0"/>
          </a:p>
          <a:p>
            <a:pPr marL="0" indent="-27432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2100" b="1" dirty="0" smtClean="0"/>
              <a:t>A </a:t>
            </a:r>
            <a:r>
              <a:rPr lang="en-US" sz="2100" b="1" dirty="0" smtClean="0"/>
              <a:t>wild life</a:t>
            </a:r>
            <a:r>
              <a:rPr lang="en-US" sz="2100" b="1" dirty="0" smtClean="0"/>
              <a:t> </a:t>
            </a:r>
            <a:r>
              <a:rPr lang="en-US" sz="2100" b="1" dirty="0"/>
              <a:t>habitat is an environment that provides food, water, space, cover and a place to raise young for the wildlife that live in and around your school.</a:t>
            </a:r>
            <a:endParaRPr lang="en-US" sz="2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706" y="1342303"/>
            <a:ext cx="1574800" cy="2362200"/>
          </a:xfrm>
        </p:spPr>
      </p:pic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7540625" y="271463"/>
            <a:ext cx="627063" cy="4905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hlinkClick r:id="rId3" action="ppaction://hlinksldjump"/>
              </a:rPr>
              <a:t>1</a:t>
            </a:r>
            <a:endParaRPr lang="en-US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8153400" y="271463"/>
            <a:ext cx="627063" cy="4905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hlinkClick r:id="rId4" action="ppaction://hlinksldjump"/>
              </a:rPr>
              <a:t>2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8766175" y="271463"/>
            <a:ext cx="627063" cy="4905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hlinkClick r:id="rId5" action="ppaction://hlinksldjump"/>
              </a:rPr>
              <a:t>3</a:t>
            </a:r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0604500" y="271463"/>
            <a:ext cx="627063" cy="4905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hlinkClick r:id="rId6" action="ppaction://hlinksldjump"/>
              </a:rPr>
              <a:t>6</a:t>
            </a:r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9991725" y="271463"/>
            <a:ext cx="627063" cy="4905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hlinkClick r:id="rId7" action="ppaction://hlinksldjump"/>
              </a:rPr>
              <a:t>5</a:t>
            </a:r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9378950" y="271463"/>
            <a:ext cx="627063" cy="4905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hlinkClick r:id="rId8" action="ppaction://hlinksldjump"/>
              </a:rPr>
              <a:t>4</a:t>
            </a:r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11231563" y="33338"/>
            <a:ext cx="1020762" cy="97631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hlinkClick r:id="" action="ppaction://hlinkshowjump?jump=nextslide"/>
              </a:rPr>
              <a:t>Next</a:t>
            </a:r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" y="5984236"/>
            <a:ext cx="12218572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can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wild life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habitats help protect a variety of local species?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Rectangle 9"/>
          <p:cNvSpPr txBox="1">
            <a:spLocks noChangeArrowheads="1"/>
          </p:cNvSpPr>
          <p:nvPr/>
        </p:nvSpPr>
        <p:spPr>
          <a:xfrm>
            <a:off x="182562" y="152400"/>
            <a:ext cx="6751638" cy="609600"/>
          </a:xfrm>
          <a:prstGeom prst="rect">
            <a:avLst/>
          </a:prstGeom>
        </p:spPr>
        <p:txBody>
          <a:bodyPr anchor="b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D05400"/>
                </a:solidFill>
                <a:latin typeface="Candara" pitchFamily="34" charset="0"/>
              </a:rPr>
              <a:t>Wild Life</a:t>
            </a:r>
            <a:r>
              <a:rPr lang="en-US" sz="3600" b="1" dirty="0" smtClean="0">
                <a:solidFill>
                  <a:srgbClr val="D05400"/>
                </a:solidFill>
                <a:latin typeface="Candara" pitchFamily="34" charset="0"/>
              </a:rPr>
              <a:t> </a:t>
            </a:r>
            <a:r>
              <a:rPr lang="en-US" sz="3600" b="1" dirty="0" smtClean="0">
                <a:solidFill>
                  <a:srgbClr val="D05400"/>
                </a:solidFill>
                <a:latin typeface="Candara" pitchFamily="34" charset="0"/>
              </a:rPr>
              <a:t>Habitats</a:t>
            </a:r>
            <a:endParaRPr lang="en-US" sz="36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+mj-lt"/>
              <a:cs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55570" y="5059285"/>
            <a:ext cx="234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ndara" pitchFamily="34" charset="0"/>
              </a:rPr>
              <a:t>Image Source:  Microsoft Office.</a:t>
            </a:r>
            <a:endParaRPr lang="en-US" sz="1200" dirty="0">
              <a:latin typeface="Candar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324" y="1325749"/>
            <a:ext cx="1534765" cy="2301024"/>
          </a:xfrm>
          <a:prstGeom prst="rect">
            <a:avLst/>
          </a:prstGeom>
        </p:spPr>
      </p:pic>
      <p:pic>
        <p:nvPicPr>
          <p:cNvPr id="6" name="Picture 5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570" y="3354867"/>
            <a:ext cx="2512655" cy="1704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34962" y="228600"/>
            <a:ext cx="4267200" cy="533400"/>
          </a:xfrm>
        </p:spPr>
        <p:txBody>
          <a:bodyPr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800" dirty="0">
                <a:solidFill>
                  <a:schemeClr val="tx2">
                    <a:shade val="85000"/>
                    <a:satMod val="150000"/>
                  </a:schemeClr>
                </a:solidFill>
              </a:rPr>
              <a:t>2. Information Sources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87362" y="914400"/>
            <a:ext cx="11254581" cy="5638800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/>
              <a:t>Using the resources below, learn about the environment that you could encounter around your school.  Record your findings </a:t>
            </a:r>
            <a:r>
              <a:rPr lang="en-US" sz="2000" dirty="0" smtClean="0">
                <a:hlinkClick r:id="rId2"/>
              </a:rPr>
              <a:t>here</a:t>
            </a:r>
            <a:r>
              <a:rPr lang="en-US" sz="2000" dirty="0" smtClean="0"/>
              <a:t>. Use the </a:t>
            </a:r>
            <a:r>
              <a:rPr lang="en-US" sz="2000" dirty="0" smtClean="0">
                <a:hlinkClick r:id="rId3"/>
              </a:rPr>
              <a:t>glossary</a:t>
            </a:r>
            <a:r>
              <a:rPr lang="en-US" sz="2000" dirty="0" smtClean="0"/>
              <a:t> if you struggle with any of the science words.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7540625" y="271463"/>
            <a:ext cx="627063" cy="4905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hlinkClick r:id="rId4" action="ppaction://hlinksldjump"/>
              </a:rPr>
              <a:t>1</a:t>
            </a:r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8153400" y="271463"/>
            <a:ext cx="627063" cy="4905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hlinkClick r:id="rId5" action="ppaction://hlinksldjump"/>
              </a:rPr>
              <a:t>2</a:t>
            </a: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8766175" y="271463"/>
            <a:ext cx="627063" cy="4905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hlinkClick r:id="rId6" action="ppaction://hlinksldjump"/>
              </a:rPr>
              <a:t>3</a:t>
            </a:r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10604500" y="271463"/>
            <a:ext cx="627063" cy="4905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hlinkClick r:id="rId7" action="ppaction://hlinksldjump"/>
              </a:rPr>
              <a:t>6</a:t>
            </a:r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9991725" y="271463"/>
            <a:ext cx="627063" cy="4905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hlinkClick r:id="rId8" action="ppaction://hlinksldjump"/>
              </a:rPr>
              <a:t>5</a:t>
            </a:r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9378950" y="271463"/>
            <a:ext cx="627063" cy="4905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hlinkClick r:id="rId9" action="ppaction://hlinksldjump"/>
              </a:rPr>
              <a:t>4</a:t>
            </a:r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63" name="AutoShape 19"/>
          <p:cNvSpPr>
            <a:spLocks noChangeArrowheads="1"/>
          </p:cNvSpPr>
          <p:nvPr/>
        </p:nvSpPr>
        <p:spPr bwMode="auto">
          <a:xfrm>
            <a:off x="11231563" y="33338"/>
            <a:ext cx="1020762" cy="97631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hlinkClick r:id="" action="ppaction://hlinkshowjump?jump=nextslide"/>
              </a:rPr>
              <a:t>Next</a:t>
            </a:r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965193"/>
              </p:ext>
            </p:extLst>
          </p:nvPr>
        </p:nvGraphicFramePr>
        <p:xfrm>
          <a:off x="487362" y="1905001"/>
          <a:ext cx="11254581" cy="462886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51527"/>
                <a:gridCol w="3751527"/>
                <a:gridCol w="3751527"/>
              </a:tblGrid>
              <a:tr h="83810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Forest resources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Wetland resources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Other resources</a:t>
                      </a:r>
                      <a:endParaRPr lang="en-US" sz="2800" dirty="0"/>
                    </a:p>
                  </a:txBody>
                  <a:tcPr/>
                </a:tc>
              </a:tr>
              <a:tr h="3790762"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10"/>
                        </a:rPr>
                        <a:t>What is</a:t>
                      </a:r>
                      <a:r>
                        <a:rPr lang="en-US" baseline="0" dirty="0" smtClean="0">
                          <a:hlinkClick r:id="rId10"/>
                        </a:rPr>
                        <a:t> a forest</a:t>
                      </a:r>
                      <a:r>
                        <a:rPr lang="en-US" baseline="0" dirty="0" smtClean="0"/>
                        <a:t>?</a:t>
                      </a:r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="1" baseline="0" dirty="0" smtClean="0"/>
                        <a:t>Check out the photo gallery </a:t>
                      </a:r>
                      <a:r>
                        <a:rPr lang="en-US" baseline="0" dirty="0" smtClean="0"/>
                        <a:t>“</a:t>
                      </a:r>
                      <a:r>
                        <a:rPr lang="en-US" baseline="0" dirty="0" smtClean="0">
                          <a:hlinkClick r:id="rId11"/>
                        </a:rPr>
                        <a:t>Fire in the Wild</a:t>
                      </a:r>
                      <a:r>
                        <a:rPr lang="en-US" baseline="0" dirty="0" smtClean="0"/>
                        <a:t>”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="1" baseline="0" dirty="0" smtClean="0"/>
                        <a:t>World Book Student </a:t>
                      </a:r>
                      <a:r>
                        <a:rPr lang="en-US" baseline="0" dirty="0" smtClean="0"/>
                        <a:t>– </a:t>
                      </a:r>
                      <a:r>
                        <a:rPr lang="en-US" baseline="0" dirty="0" smtClean="0">
                          <a:hlinkClick r:id="rId12"/>
                        </a:rPr>
                        <a:t>Forests</a:t>
                      </a:r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="1" baseline="0" dirty="0" smtClean="0"/>
                        <a:t>World Book Kids </a:t>
                      </a:r>
                      <a:r>
                        <a:rPr lang="en-US" baseline="0" dirty="0" smtClean="0"/>
                        <a:t>– </a:t>
                      </a:r>
                      <a:r>
                        <a:rPr lang="en-US" baseline="0" dirty="0" smtClean="0">
                          <a:hlinkClick r:id="rId13"/>
                        </a:rPr>
                        <a:t>Forests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World Book Student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aseline="0" dirty="0" smtClean="0"/>
                        <a:t>– </a:t>
                      </a:r>
                      <a:r>
                        <a:rPr lang="en-US" baseline="0" dirty="0" smtClean="0">
                          <a:hlinkClick r:id="rId14"/>
                        </a:rPr>
                        <a:t>Wetland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="1" baseline="0" dirty="0" smtClean="0"/>
                        <a:t>EPA-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hlinkClick r:id="rId15"/>
                        </a:rPr>
                        <a:t>Wetlands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="1" dirty="0" smtClean="0"/>
                        <a:t>World</a:t>
                      </a:r>
                      <a:r>
                        <a:rPr lang="en-US" b="1" baseline="0" dirty="0" smtClean="0"/>
                        <a:t> Book Kids </a:t>
                      </a:r>
                      <a:r>
                        <a:rPr lang="en-US" baseline="0" dirty="0" smtClean="0"/>
                        <a:t>– </a:t>
                      </a:r>
                      <a:r>
                        <a:rPr lang="en-US" baseline="0" dirty="0" smtClean="0">
                          <a:hlinkClick r:id="rId16"/>
                        </a:rPr>
                        <a:t>Wetland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baseline="0" dirty="0" smtClean="0"/>
                        <a:t>Exploring </a:t>
                      </a:r>
                      <a:r>
                        <a:rPr lang="en-US" b="1" baseline="0" dirty="0" smtClean="0"/>
                        <a:t>Nature </a:t>
                      </a:r>
                      <a:r>
                        <a:rPr lang="en-US" baseline="0" dirty="0" smtClean="0"/>
                        <a:t>- </a:t>
                      </a:r>
                      <a:r>
                        <a:rPr lang="en-US" baseline="0" dirty="0" smtClean="0">
                          <a:hlinkClick r:id="rId17"/>
                        </a:rPr>
                        <a:t>Meadows</a:t>
                      </a:r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="1" baseline="0" dirty="0" smtClean="0"/>
                        <a:t>Maryland Native Plants </a:t>
                      </a:r>
                      <a:r>
                        <a:rPr lang="en-US" baseline="0" dirty="0" smtClean="0"/>
                        <a:t>– </a:t>
                      </a:r>
                      <a:r>
                        <a:rPr lang="en-US" baseline="0" dirty="0" smtClean="0">
                          <a:hlinkClick r:id="rId18"/>
                        </a:rPr>
                        <a:t>Coastal Plain</a:t>
                      </a:r>
                      <a:r>
                        <a:rPr lang="en-US" baseline="0" dirty="0" smtClean="0"/>
                        <a:t> (skip to page 9 for complete list)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="1" baseline="0" dirty="0" smtClean="0"/>
                        <a:t>Maryland Native Plants </a:t>
                      </a:r>
                      <a:r>
                        <a:rPr lang="en-US" baseline="0" dirty="0" smtClean="0"/>
                        <a:t>– </a:t>
                      </a:r>
                      <a:r>
                        <a:rPr lang="en-US" baseline="0" dirty="0" smtClean="0">
                          <a:hlinkClick r:id="rId19"/>
                        </a:rPr>
                        <a:t>Piedmont</a:t>
                      </a:r>
                      <a:r>
                        <a:rPr lang="en-US" baseline="0" dirty="0" smtClean="0"/>
                        <a:t> (skip to page 9 for complete list)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="1" baseline="0" dirty="0" smtClean="0"/>
                        <a:t>Serpentine-</a:t>
                      </a:r>
                      <a:r>
                        <a:rPr lang="en-US" baseline="0" dirty="0" smtClean="0">
                          <a:hlinkClick r:id="rId20"/>
                        </a:rPr>
                        <a:t> </a:t>
                      </a:r>
                      <a:r>
                        <a:rPr lang="en-US" baseline="0" dirty="0" smtClean="0">
                          <a:hlinkClick r:id="rId21"/>
                        </a:rPr>
                        <a:t>Grasslands</a:t>
                      </a:r>
                      <a:endParaRPr lang="en-US" baseline="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11" name="Picture 15" descr="C:\Users\kbanks\AppData\Local\Microsoft\Windows\Temporary Internet Files\Content.IE5\HEEY113K\MC900441361[1]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 rot="757947">
            <a:off x="10577086" y="5930801"/>
            <a:ext cx="600112" cy="5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8762" y="358515"/>
            <a:ext cx="4370546" cy="639762"/>
          </a:xfrm>
        </p:spPr>
        <p:txBody>
          <a:bodyPr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800" dirty="0">
                <a:solidFill>
                  <a:schemeClr val="tx2">
                    <a:shade val="85000"/>
                    <a:satMod val="150000"/>
                  </a:schemeClr>
                </a:solidFill>
              </a:rPr>
              <a:t>3. </a:t>
            </a:r>
            <a:r>
              <a:rPr sz="2800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Student </a:t>
            </a:r>
            <a:r>
              <a:rPr sz="2800" dirty="0">
                <a:solidFill>
                  <a:schemeClr val="tx2">
                    <a:shade val="85000"/>
                    <a:satMod val="150000"/>
                  </a:schemeClr>
                </a:solidFill>
              </a:rPr>
              <a:t>Activity</a:t>
            </a:r>
          </a:p>
        </p:txBody>
      </p:sp>
      <p:sp>
        <p:nvSpPr>
          <p:cNvPr id="5123" name="Text Placeholder 15"/>
          <p:cNvSpPr>
            <a:spLocks noGrp="1"/>
          </p:cNvSpPr>
          <p:nvPr>
            <p:ph type="body" sz="half" idx="1"/>
          </p:nvPr>
        </p:nvSpPr>
        <p:spPr>
          <a:xfrm>
            <a:off x="411162" y="1066800"/>
            <a:ext cx="6172199" cy="5562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dirty="0" smtClean="0"/>
              <a:t>It is now time to head outside the library and into your school yard!  </a:t>
            </a:r>
          </a:p>
          <a:p>
            <a:pPr>
              <a:buFont typeface="Wingdings 2" pitchFamily="18" charset="2"/>
              <a:buNone/>
            </a:pPr>
            <a:endParaRPr lang="en-US" sz="1400" dirty="0"/>
          </a:p>
          <a:p>
            <a:pPr>
              <a:buFont typeface="Wingdings 2" pitchFamily="18" charset="2"/>
              <a:buNone/>
            </a:pPr>
            <a:r>
              <a:rPr lang="en-US" dirty="0" smtClean="0"/>
              <a:t>Using a device that can take video and/or pictures, work in teams to document the habitat outside of your school.</a:t>
            </a:r>
          </a:p>
          <a:p>
            <a:pPr>
              <a:buFont typeface="Wingdings 2" pitchFamily="18" charset="2"/>
              <a:buNone/>
            </a:pPr>
            <a:endParaRPr lang="en-US" sz="1200" dirty="0"/>
          </a:p>
          <a:p>
            <a:pPr>
              <a:buFont typeface="Wingdings 2" pitchFamily="18" charset="2"/>
              <a:buNone/>
            </a:pPr>
            <a:r>
              <a:rPr lang="en-US" dirty="0" smtClean="0"/>
              <a:t>Use this </a:t>
            </a:r>
            <a:r>
              <a:rPr lang="en-US" dirty="0" smtClean="0">
                <a:hlinkClick r:id="rId2"/>
              </a:rPr>
              <a:t>checklist</a:t>
            </a:r>
            <a:r>
              <a:rPr lang="en-US" dirty="0" smtClean="0"/>
              <a:t> to make sure that you record all of the findings that you need.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257">
            <a:off x="2338646" y="4496220"/>
            <a:ext cx="1265041" cy="1898749"/>
          </a:xfrm>
        </p:spPr>
      </p:pic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7540625" y="271463"/>
            <a:ext cx="627063" cy="4905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hlinkClick r:id="rId4" action="ppaction://hlinksldjump"/>
              </a:rPr>
              <a:t>1</a:t>
            </a:r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8153400" y="271463"/>
            <a:ext cx="627063" cy="4905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hlinkClick r:id="rId5" action="ppaction://hlinksldjump"/>
              </a:rPr>
              <a:t>2</a:t>
            </a:r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8766175" y="271463"/>
            <a:ext cx="627063" cy="4905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hlinkClick r:id="rId6" action="ppaction://hlinksldjump"/>
              </a:rPr>
              <a:t>3</a:t>
            </a: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10604500" y="271463"/>
            <a:ext cx="627063" cy="4905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hlinkClick r:id="rId7" action="ppaction://hlinksldjump"/>
              </a:rPr>
              <a:t>6</a:t>
            </a:r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224" name="Rectangle 32"/>
          <p:cNvSpPr>
            <a:spLocks noChangeArrowheads="1"/>
          </p:cNvSpPr>
          <p:nvPr/>
        </p:nvSpPr>
        <p:spPr bwMode="auto">
          <a:xfrm>
            <a:off x="9991725" y="271463"/>
            <a:ext cx="627063" cy="4905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hlinkClick r:id="rId8" action="ppaction://hlinksldjump"/>
              </a:rPr>
              <a:t>5</a:t>
            </a:r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9378950" y="271463"/>
            <a:ext cx="627063" cy="4905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hlinkClick r:id="rId9" action="ppaction://hlinksldjump"/>
              </a:rPr>
              <a:t>4</a:t>
            </a:r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226" name="AutoShape 34"/>
          <p:cNvSpPr>
            <a:spLocks noChangeArrowheads="1"/>
          </p:cNvSpPr>
          <p:nvPr/>
        </p:nvSpPr>
        <p:spPr bwMode="auto">
          <a:xfrm>
            <a:off x="11231563" y="33338"/>
            <a:ext cx="1020762" cy="97631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hlinkClick r:id="" action="ppaction://hlinkshowjump?jump=nextslide"/>
              </a:rPr>
              <a:t>Next</a:t>
            </a:r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63976" y="5082227"/>
            <a:ext cx="2063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ndara" pitchFamily="34" charset="0"/>
              </a:rPr>
              <a:t>Image Source: clipart.com by subscription</a:t>
            </a:r>
            <a:endParaRPr lang="en-US" sz="1200" dirty="0">
              <a:latin typeface="Candar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9639">
            <a:off x="607300" y="4543199"/>
            <a:ext cx="1303115" cy="19558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562" y="1092391"/>
            <a:ext cx="4419599" cy="5398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258762" y="287385"/>
            <a:ext cx="4343400" cy="579438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800" dirty="0">
                <a:solidFill>
                  <a:schemeClr val="tx2">
                    <a:shade val="85000"/>
                    <a:satMod val="150000"/>
                  </a:schemeClr>
                </a:solidFill>
              </a:rPr>
              <a:t>4. </a:t>
            </a:r>
            <a:r>
              <a:rPr sz="2800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Assessment </a:t>
            </a:r>
            <a:r>
              <a:rPr sz="2800" dirty="0">
                <a:solidFill>
                  <a:schemeClr val="tx2">
                    <a:shade val="85000"/>
                    <a:satMod val="150000"/>
                  </a:schemeClr>
                </a:solidFill>
              </a:rPr>
              <a:t>Activity</a:t>
            </a:r>
          </a:p>
        </p:txBody>
      </p:sp>
      <p:sp>
        <p:nvSpPr>
          <p:cNvPr id="615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87362" y="1143000"/>
            <a:ext cx="6288088" cy="5334000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/>
              <a:t>Now it is your turn to answer the focus question…but how?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500" dirty="0"/>
          </a:p>
          <a:p>
            <a:pPr>
              <a:lnSpc>
                <a:spcPct val="90000"/>
              </a:lnSpc>
              <a:buNone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How can schoolyard habitats help protect a variety of local species?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You will take the information that you’ve learned about habitats AND your pictures and videos from your own schoolyard to construct a public service announcement for your school.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Your PSA can be in the form of any of the following: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Morning announcements - </a:t>
            </a:r>
            <a:r>
              <a:rPr lang="en-US" dirty="0" smtClean="0">
                <a:hlinkClick r:id="rId2"/>
              </a:rPr>
              <a:t>Rubric</a:t>
            </a: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/>
              <a:t>Video for announcements - </a:t>
            </a:r>
            <a:r>
              <a:rPr lang="en-US" sz="2000" dirty="0" smtClean="0">
                <a:hlinkClick r:id="rId3"/>
              </a:rPr>
              <a:t>Rubric</a:t>
            </a:r>
            <a:endParaRPr lang="en-US" sz="20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000" dirty="0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38" y="1639906"/>
            <a:ext cx="4851400" cy="3234266"/>
          </a:xfrm>
        </p:spPr>
      </p:pic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7540625" y="271463"/>
            <a:ext cx="627063" cy="4905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hlinkClick r:id="rId5" action="ppaction://hlinksldjump"/>
              </a:rPr>
              <a:t>1</a:t>
            </a:r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8153400" y="271463"/>
            <a:ext cx="627063" cy="4905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hlinkClick r:id="rId6" action="ppaction://hlinksldjump"/>
              </a:rPr>
              <a:t>2</a:t>
            </a:r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8766175" y="271463"/>
            <a:ext cx="627063" cy="4905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hlinkClick r:id="rId7" action="ppaction://hlinksldjump"/>
              </a:rPr>
              <a:t>3</a:t>
            </a:r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10604500" y="271463"/>
            <a:ext cx="627063" cy="4905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hlinkClick r:id="rId8" action="ppaction://hlinksldjump"/>
              </a:rPr>
              <a:t>6</a:t>
            </a:r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9991725" y="271463"/>
            <a:ext cx="627063" cy="4905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hlinkClick r:id="rId9" action="ppaction://hlinksldjump"/>
              </a:rPr>
              <a:t>5</a:t>
            </a:r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9378950" y="271463"/>
            <a:ext cx="627063" cy="4905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hlinkClick r:id="rId10" action="ppaction://hlinksldjump"/>
              </a:rPr>
              <a:t>4</a:t>
            </a: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260" name="AutoShape 20"/>
          <p:cNvSpPr>
            <a:spLocks noChangeArrowheads="1"/>
          </p:cNvSpPr>
          <p:nvPr/>
        </p:nvSpPr>
        <p:spPr bwMode="auto">
          <a:xfrm>
            <a:off x="11231563" y="33338"/>
            <a:ext cx="1020762" cy="97631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hlinkClick r:id="" action="ppaction://hlinkshowjump?jump=nextslide"/>
              </a:rPr>
              <a:t>Next</a:t>
            </a:r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76356" y="5036715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ndara" pitchFamily="34" charset="0"/>
              </a:rPr>
              <a:t>Image Source: clipart.com by subscription</a:t>
            </a:r>
            <a:endParaRPr lang="en-US" sz="1200" dirty="0">
              <a:latin typeface="Candar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0648505">
            <a:off x="8395690" y="3224655"/>
            <a:ext cx="2489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Our Schoolyard habitat is important!</a:t>
            </a:r>
            <a:endParaRPr lang="en-US" sz="1600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4362" y="5638800"/>
            <a:ext cx="426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Follow the rubrics to earn an A!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236382" y="360742"/>
            <a:ext cx="4065746" cy="6096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800" dirty="0">
                <a:solidFill>
                  <a:schemeClr val="tx2">
                    <a:shade val="85000"/>
                    <a:satMod val="150000"/>
                  </a:schemeClr>
                </a:solidFill>
              </a:rPr>
              <a:t>5. Enrichment Activities</a:t>
            </a:r>
          </a:p>
        </p:txBody>
      </p:sp>
      <p:sp>
        <p:nvSpPr>
          <p:cNvPr id="12" name="Content Placeholder 17"/>
          <p:cNvSpPr>
            <a:spLocks noGrp="1"/>
          </p:cNvSpPr>
          <p:nvPr>
            <p:ph sz="half" idx="1"/>
          </p:nvPr>
        </p:nvSpPr>
        <p:spPr>
          <a:xfrm>
            <a:off x="563562" y="1219200"/>
            <a:ext cx="5029200" cy="46482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dirty="0" smtClean="0">
                <a:hlinkClick r:id="rId2"/>
              </a:rPr>
              <a:t>Habitat – Living Things</a:t>
            </a:r>
            <a:r>
              <a:rPr lang="en-US" dirty="0" smtClean="0"/>
              <a:t> Game</a:t>
            </a:r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7540625" y="271463"/>
            <a:ext cx="627063" cy="4905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hlinkClick r:id="rId3" action="ppaction://hlinksldjump"/>
              </a:rPr>
              <a:t>1</a:t>
            </a:r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8153400" y="271463"/>
            <a:ext cx="627063" cy="4905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hlinkClick r:id="rId4" action="ppaction://hlinksldjump"/>
              </a:rPr>
              <a:t>2</a:t>
            </a:r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8766175" y="271463"/>
            <a:ext cx="627063" cy="4905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hlinkClick r:id="rId5" action="ppaction://hlinksldjump"/>
              </a:rPr>
              <a:t>3</a:t>
            </a:r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0604500" y="271463"/>
            <a:ext cx="627063" cy="4905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hlinkClick r:id="rId6" action="ppaction://hlinksldjump"/>
              </a:rPr>
              <a:t>6</a:t>
            </a:r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9991725" y="271463"/>
            <a:ext cx="627063" cy="4905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hlinkClick r:id="rId7" action="ppaction://hlinksldjump"/>
              </a:rPr>
              <a:t>5</a:t>
            </a: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9378950" y="271463"/>
            <a:ext cx="627063" cy="4905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hlinkClick r:id="rId8" action="ppaction://hlinksldjump"/>
              </a:rPr>
              <a:t>4</a:t>
            </a:r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10" name="AutoShape 22"/>
          <p:cNvSpPr>
            <a:spLocks noChangeArrowheads="1"/>
          </p:cNvSpPr>
          <p:nvPr/>
        </p:nvSpPr>
        <p:spPr bwMode="auto">
          <a:xfrm>
            <a:off x="11231563" y="33338"/>
            <a:ext cx="1020762" cy="97631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hlinkClick r:id="" action="ppaction://hlinkshowjump?jump=nextslide"/>
              </a:rPr>
              <a:t>Next</a:t>
            </a:r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62" y="1905000"/>
            <a:ext cx="4296375" cy="383911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2209" y="5839259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ndara" pitchFamily="34" charset="0"/>
              </a:rPr>
              <a:t>Image Source</a:t>
            </a:r>
            <a:r>
              <a:rPr lang="en-US" sz="1200" dirty="0" smtClean="0">
                <a:latin typeface="Candara" pitchFamily="34" charset="0"/>
              </a:rPr>
              <a:t>:  GCPS </a:t>
            </a:r>
            <a:r>
              <a:rPr lang="en-US" sz="1200" dirty="0" smtClean="0">
                <a:latin typeface="Candara" pitchFamily="34" charset="0"/>
              </a:rPr>
              <a:t>Schools – </a:t>
            </a:r>
            <a:r>
              <a:rPr lang="en-US" sz="1200" dirty="0" smtClean="0">
                <a:latin typeface="Candara" pitchFamily="34" charset="0"/>
                <a:hlinkClick r:id="rId10"/>
              </a:rPr>
              <a:t>Science Clips</a:t>
            </a:r>
            <a:endParaRPr lang="en-US" sz="12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49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8762" y="228600"/>
            <a:ext cx="4800600" cy="533400"/>
          </a:xfrm>
        </p:spPr>
        <p:txBody>
          <a:bodyPr/>
          <a:lstStyle/>
          <a:p>
            <a:pPr eaLnBrk="1" hangingPunct="1">
              <a:defRPr/>
            </a:pPr>
            <a:r>
              <a:rPr sz="2800" smtClean="0"/>
              <a:t>6. Teacher Support Materials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82562" y="762000"/>
            <a:ext cx="8763000" cy="5377754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-273050" eaLnBrk="1" hangingPunct="1">
              <a:buFont typeface="Wingdings 2" pitchFamily="18" charset="2"/>
              <a:buNone/>
              <a:defRPr/>
            </a:pPr>
            <a:r>
              <a:rPr lang="en-US" sz="1200" b="1" dirty="0" smtClean="0"/>
              <a:t>Grade Level and Content Area</a:t>
            </a:r>
            <a:br>
              <a:rPr lang="en-US" sz="1200" b="1" dirty="0" smtClean="0"/>
            </a:br>
            <a:r>
              <a:rPr lang="en-US" sz="1200" dirty="0" smtClean="0"/>
              <a:t>Grade 4 – Library Media Center </a:t>
            </a:r>
          </a:p>
          <a:p>
            <a:pPr marL="0" indent="-273050">
              <a:buNone/>
              <a:defRPr/>
            </a:pPr>
            <a:r>
              <a:rPr lang="en-US" sz="1200" b="1" dirty="0" smtClean="0">
                <a:cs typeface="Arial" charset="0"/>
              </a:rPr>
              <a:t>Standards</a:t>
            </a:r>
            <a:br>
              <a:rPr lang="en-US" sz="1200" b="1" dirty="0" smtClean="0">
                <a:cs typeface="Arial" charset="0"/>
              </a:rPr>
            </a:br>
            <a:r>
              <a:rPr lang="en-US" sz="1200" dirty="0" smtClean="0">
                <a:cs typeface="Arial" charset="0"/>
              </a:rPr>
              <a:t>See attached </a:t>
            </a:r>
            <a:r>
              <a:rPr lang="en-US" sz="1200" dirty="0" smtClean="0">
                <a:cs typeface="Arial" charset="0"/>
                <a:hlinkClick r:id="rId4" action="ppaction://hlinkfile"/>
              </a:rPr>
              <a:t>document</a:t>
            </a:r>
            <a:r>
              <a:rPr lang="en-US" sz="1200" dirty="0" smtClean="0">
                <a:cs typeface="Arial" charset="0"/>
              </a:rPr>
              <a:t>.</a:t>
            </a:r>
          </a:p>
          <a:p>
            <a:pPr marL="0" indent="-273050">
              <a:buNone/>
              <a:defRPr/>
            </a:pPr>
            <a:endParaRPr lang="en-US" sz="1200" dirty="0" smtClean="0">
              <a:cs typeface="Arial" charset="0"/>
            </a:endParaRPr>
          </a:p>
          <a:p>
            <a:pPr marL="345189" indent="-345189">
              <a:lnSpc>
                <a:spcPct val="90000"/>
              </a:lnSpc>
              <a:buClr>
                <a:schemeClr val="accent3"/>
              </a:buClr>
              <a:buNone/>
              <a:defRPr/>
            </a:pPr>
            <a:r>
              <a:rPr lang="en-US" sz="1200" b="1" dirty="0" smtClean="0"/>
              <a:t>Time </a:t>
            </a:r>
            <a:r>
              <a:rPr lang="en-US" sz="1200" b="1" dirty="0"/>
              <a:t>Frame: </a:t>
            </a:r>
            <a:r>
              <a:rPr lang="en-US" sz="1200" dirty="0" smtClean="0"/>
              <a:t>2 class periods in the Library, 1 class period in the schoolyard</a:t>
            </a:r>
          </a:p>
          <a:p>
            <a:pPr marL="345189" indent="-345189">
              <a:lnSpc>
                <a:spcPct val="90000"/>
              </a:lnSpc>
              <a:buClr>
                <a:schemeClr val="accent3"/>
              </a:buClr>
              <a:buNone/>
              <a:defRPr/>
            </a:pPr>
            <a:endParaRPr lang="en-US" sz="1200" b="1" dirty="0"/>
          </a:p>
          <a:p>
            <a:pPr marL="345189" indent="-345189">
              <a:lnSpc>
                <a:spcPct val="90000"/>
              </a:lnSpc>
              <a:buClr>
                <a:schemeClr val="accent3"/>
              </a:buClr>
              <a:buNone/>
              <a:defRPr/>
            </a:pPr>
            <a:r>
              <a:rPr lang="en-US" sz="1200" b="1" dirty="0"/>
              <a:t>Differentiation strategies for this lesson: </a:t>
            </a:r>
          </a:p>
          <a:p>
            <a:pPr marL="345189" indent="-345189">
              <a:lnSpc>
                <a:spcPct val="90000"/>
              </a:lnSpc>
              <a:buClrTx/>
              <a:defRPr/>
            </a:pPr>
            <a:r>
              <a:rPr lang="en-US" sz="1200" dirty="0" smtClean="0"/>
              <a:t>audio </a:t>
            </a:r>
            <a:r>
              <a:rPr lang="en-US" sz="1200" dirty="0"/>
              <a:t>read-aloud, labeled reading levels/</a:t>
            </a:r>
            <a:r>
              <a:rPr lang="en-US" sz="1200" dirty="0" err="1"/>
              <a:t>Lexiles</a:t>
            </a:r>
            <a:r>
              <a:rPr lang="en-US" sz="1200" dirty="0"/>
              <a:t>, and embedded dictionaries</a:t>
            </a:r>
            <a:r>
              <a:rPr lang="en-US" sz="1200" dirty="0" smtClean="0"/>
              <a:t>.</a:t>
            </a:r>
          </a:p>
          <a:p>
            <a:pPr marL="345189" indent="-345189">
              <a:lnSpc>
                <a:spcPct val="90000"/>
              </a:lnSpc>
              <a:buClrTx/>
              <a:defRPr/>
            </a:pPr>
            <a:endParaRPr lang="en-US" sz="1200" b="1" dirty="0"/>
          </a:p>
          <a:p>
            <a:pPr marL="345189" indent="-345189">
              <a:lnSpc>
                <a:spcPct val="90000"/>
              </a:lnSpc>
              <a:buClr>
                <a:schemeClr val="accent3"/>
              </a:buClr>
              <a:buNone/>
              <a:defRPr/>
            </a:pPr>
            <a:r>
              <a:rPr lang="en-US" sz="1200" b="1" dirty="0">
                <a:hlinkClick r:id="rId5"/>
              </a:rPr>
              <a:t>Learning Styles addressed in this lesson</a:t>
            </a:r>
            <a:r>
              <a:rPr lang="en-US" sz="1200" b="1" dirty="0" smtClean="0">
                <a:hlinkClick r:id="rId5"/>
              </a:rPr>
              <a:t>:</a:t>
            </a:r>
            <a:endParaRPr lang="en-US" sz="1200" b="1" dirty="0" smtClean="0"/>
          </a:p>
          <a:p>
            <a:pPr marL="345189" indent="-345189">
              <a:lnSpc>
                <a:spcPct val="90000"/>
              </a:lnSpc>
              <a:buClr>
                <a:schemeClr val="accent3"/>
              </a:buClr>
              <a:buNone/>
              <a:defRPr/>
            </a:pPr>
            <a:r>
              <a:rPr lang="en-US" sz="1200" dirty="0" smtClean="0"/>
              <a:t>Visual, Auditory, Kinesthetic, Active, Reflective, Global Understanding</a:t>
            </a:r>
            <a:endParaRPr lang="en-US" sz="1200" dirty="0"/>
          </a:p>
          <a:p>
            <a:pPr marL="0" indent="-273050">
              <a:buNone/>
              <a:defRPr/>
            </a:pPr>
            <a:r>
              <a:rPr lang="en-US" sz="1200" b="1" dirty="0"/>
              <a:t>Notes to the teacher:</a:t>
            </a:r>
          </a:p>
          <a:p>
            <a:pPr marL="0" indent="-273050">
              <a:defRPr/>
            </a:pPr>
            <a:r>
              <a:rPr lang="en-US" sz="1200" dirty="0"/>
              <a:t>Collaborate with </a:t>
            </a:r>
            <a:r>
              <a:rPr lang="en-US" sz="1200" dirty="0" smtClean="0"/>
              <a:t>your 4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grade classroom teacher to </a:t>
            </a:r>
            <a:r>
              <a:rPr lang="en-US" sz="1200" dirty="0"/>
              <a:t>implement this lesson.</a:t>
            </a:r>
          </a:p>
          <a:p>
            <a:pPr marL="0" indent="-273050">
              <a:defRPr/>
            </a:pPr>
            <a:r>
              <a:rPr lang="en-US" sz="1200" dirty="0"/>
              <a:t>To implement a schoolyard habitat, refer to this </a:t>
            </a:r>
            <a:r>
              <a:rPr lang="en-US" sz="1200" dirty="0">
                <a:hlinkClick r:id="rId6"/>
              </a:rPr>
              <a:t>guide</a:t>
            </a:r>
            <a:r>
              <a:rPr lang="en-US" sz="1200" dirty="0"/>
              <a:t> from the National Wildlife Foundation.</a:t>
            </a:r>
          </a:p>
          <a:p>
            <a:pPr marL="0" indent="-273050">
              <a:defRPr/>
            </a:pPr>
            <a:r>
              <a:rPr lang="en-US" sz="1200" dirty="0" smtClean="0"/>
              <a:t>On Slide 2, the sources marked with a               are more challenging resources.</a:t>
            </a:r>
          </a:p>
          <a:p>
            <a:r>
              <a:rPr lang="en-US" sz="1200" dirty="0" smtClean="0"/>
              <a:t>On Slide 2, in the column titled “Other Resources”, you can eliminate one of the Maryland </a:t>
            </a:r>
            <a:r>
              <a:rPr lang="en-US" sz="1200" dirty="0"/>
              <a:t>Native Plants – </a:t>
            </a:r>
            <a:r>
              <a:rPr lang="en-US" sz="1200" dirty="0">
                <a:hlinkClick r:id="rId7"/>
              </a:rPr>
              <a:t>Coastal Plain</a:t>
            </a:r>
            <a:r>
              <a:rPr lang="en-US" sz="1200" dirty="0"/>
              <a:t> </a:t>
            </a:r>
            <a:r>
              <a:rPr lang="en-US" sz="1200" dirty="0" smtClean="0"/>
              <a:t>or </a:t>
            </a:r>
            <a:r>
              <a:rPr lang="en-US" sz="1200" dirty="0" smtClean="0">
                <a:hlinkClick r:id="rId8"/>
              </a:rPr>
              <a:t>Piedmont</a:t>
            </a:r>
            <a:r>
              <a:rPr lang="en-US" sz="1200" dirty="0"/>
              <a:t> </a:t>
            </a:r>
            <a:r>
              <a:rPr lang="en-US" sz="1200" dirty="0" smtClean="0"/>
              <a:t>resources depending upon your location in Baltimore County.  See this </a:t>
            </a:r>
            <a:r>
              <a:rPr lang="en-US" sz="1200" dirty="0" smtClean="0">
                <a:hlinkClick r:id="rId9"/>
              </a:rPr>
              <a:t>map</a:t>
            </a:r>
            <a:r>
              <a:rPr lang="en-US" sz="1200" dirty="0" smtClean="0"/>
              <a:t> for your location.</a:t>
            </a:r>
          </a:p>
          <a:p>
            <a:pPr marL="0" indent="-273050">
              <a:defRPr/>
            </a:pPr>
            <a:endParaRPr lang="en-US" sz="1200" dirty="0"/>
          </a:p>
          <a:p>
            <a:pPr marL="0" indent="-273050">
              <a:buNone/>
              <a:defRPr/>
            </a:pPr>
            <a:endParaRPr lang="en-US" sz="1200" dirty="0"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001" y="1368636"/>
            <a:ext cx="2609088" cy="3657600"/>
          </a:xfrm>
        </p:spPr>
      </p:pic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334962" y="6190758"/>
            <a:ext cx="11125200" cy="48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700" tIns="50850" rIns="101700" bIns="508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/>
              <a:t>Last updated: April 2015</a:t>
            </a:r>
          </a:p>
          <a:p>
            <a:pPr algn="ctr">
              <a:spcBef>
                <a:spcPct val="50000"/>
              </a:spcBef>
            </a:pPr>
            <a:r>
              <a:rPr lang="en-US" sz="1000" dirty="0"/>
              <a:t>Modified, reproduced and published with permission from BPCS-ODL.  The models can be used non-profit, educational use only.</a:t>
            </a: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7497763" y="228600"/>
            <a:ext cx="627062" cy="4905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hlinkClick r:id="rId11" action="ppaction://hlinksldjump"/>
              </a:rPr>
              <a:t>1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8110538" y="228600"/>
            <a:ext cx="627062" cy="4905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hlinkClick r:id="rId12" action="ppaction://hlinksldjump"/>
              </a:rPr>
              <a:t>2</a:t>
            </a:r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8723313" y="228600"/>
            <a:ext cx="627062" cy="4905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hlinkClick r:id="rId13" action="ppaction://hlinksldjump"/>
              </a:rPr>
              <a:t>3</a:t>
            </a:r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10561638" y="228600"/>
            <a:ext cx="627062" cy="4905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hlinkClick r:id="rId14" action="ppaction://hlinksldjump"/>
              </a:rPr>
              <a:t>6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9948863" y="228600"/>
            <a:ext cx="627062" cy="4905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hlinkClick r:id="rId15" action="ppaction://hlinksldjump"/>
              </a:rPr>
              <a:t>5</a:t>
            </a:r>
            <a:endParaRPr lang="en-US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9336088" y="228600"/>
            <a:ext cx="627062" cy="4905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hlinkClick r:id="rId16" action="ppaction://hlinksldjump"/>
              </a:rPr>
              <a:t>4</a:t>
            </a:r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" name="Picture 15" descr="C:\Users\kbanks\AppData\Local\Microsoft\Windows\Temporary Internet Files\Content.IE5\HEEY113K\MC900441361[1].pn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757947">
            <a:off x="3420031" y="4959363"/>
            <a:ext cx="409182" cy="3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b293e2bb4677824be5f5293155ded7d9c0cba9c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4064</TotalTime>
  <Words>414</Words>
  <Application>Microsoft Office PowerPoint</Application>
  <PresentationFormat>Custom</PresentationFormat>
  <Paragraphs>115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Ion</vt:lpstr>
      <vt:lpstr>1. Question</vt:lpstr>
      <vt:lpstr>2. Information Sources</vt:lpstr>
      <vt:lpstr>3. Student Activity</vt:lpstr>
      <vt:lpstr>4. Assessment Activity</vt:lpstr>
      <vt:lpstr>5. Enrichment Activities</vt:lpstr>
      <vt:lpstr>6. Teacher Support Materials</vt:lpstr>
    </vt:vector>
  </TitlesOfParts>
  <Company>Cattaraugus-Allegany BOCES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The Question</dc:title>
  <dc:creator>CA BOCES</dc:creator>
  <cp:lastModifiedBy>Samantha Roller</cp:lastModifiedBy>
  <cp:revision>227</cp:revision>
  <dcterms:created xsi:type="dcterms:W3CDTF">2005-02-12T14:43:18Z</dcterms:created>
  <dcterms:modified xsi:type="dcterms:W3CDTF">2015-04-17T15:04:35Z</dcterms:modified>
</cp:coreProperties>
</file>