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8"/>
  </p:notesMasterIdLst>
  <p:sldIdLst>
    <p:sldId id="256" r:id="rId2"/>
    <p:sldId id="257" r:id="rId3"/>
    <p:sldId id="258" r:id="rId4"/>
    <p:sldId id="259" r:id="rId5"/>
    <p:sldId id="260" r:id="rId6"/>
    <p:sldId id="261" r:id="rId7"/>
  </p:sldIdLst>
  <p:sldSz cx="12252325"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02" y="-72"/>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4/17/2015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2050253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33030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918925" y="990601"/>
            <a:ext cx="10414476"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837849" y="3657601"/>
            <a:ext cx="8576628"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F59A10B-A1F0-4187-BCCB-867634FF889E}"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05527043-1684-4073-8C4B-EA8752B85AE6}"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6" y="274639"/>
            <a:ext cx="275677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616" y="274639"/>
            <a:ext cx="806611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591B6C1A-54DD-4B6D-939A-0690C8E609A8}"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63DA6F0B-BF1E-4931-ABF3-36E1D8564FB5}"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967849" y="2685392"/>
            <a:ext cx="10414476"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967849" y="1128932"/>
            <a:ext cx="10414476"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F30E791B-A238-497D-A390-7E6B730ABD3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612616"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6228265"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AC732ADB-E5DB-40EB-BC9A-85A6ABDA0FE7}"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612616" y="1535113"/>
            <a:ext cx="5413571"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612616" y="2174875"/>
            <a:ext cx="54135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6224012" y="1535113"/>
            <a:ext cx="541569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6224012" y="2174875"/>
            <a:ext cx="54156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964209AD-792D-4EB8-876F-C5A406CF1B7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00572EF5-C9FF-4004-8754-7CEC3EF9E6DC}"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3118A948-413C-4CD4-8F47-F80B698694E9}"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612617" y="273050"/>
            <a:ext cx="4030931"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4790319" y="273051"/>
            <a:ext cx="68493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612617" y="1435101"/>
            <a:ext cx="4030931"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74AF8974-0888-486C-BE69-2CE07F42487E}"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974725" y="1062038"/>
            <a:ext cx="61626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7389095" y="4343400"/>
            <a:ext cx="4084108"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991073" y="1222657"/>
            <a:ext cx="6130988"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7389095" y="1371600"/>
            <a:ext cx="4080024"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379F384A-67F7-4B93-890D-3B6783F1244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612775" y="304800"/>
            <a:ext cx="11026775"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612775" y="1600200"/>
            <a:ext cx="11026775"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612775" y="6245225"/>
            <a:ext cx="2859088" cy="476250"/>
          </a:xfrm>
          <a:prstGeom prst="rect">
            <a:avLst/>
          </a:prstGeom>
        </p:spPr>
        <p:txBody>
          <a:bodyPr anchor="b" anchorCtr="0"/>
          <a:lstStyle>
            <a:lvl1pPr>
              <a:defRPr lang="en-US" sz="1200">
                <a:solidFill>
                  <a:schemeClr val="tx2"/>
                </a:solidFill>
                <a:latin typeface="+mn-lt"/>
                <a:ea typeface="+mn-lt"/>
                <a:cs typeface="+mn-lt"/>
              </a:defRPr>
            </a:lvl1pPr>
          </a:lstStyle>
          <a:p>
            <a:pPr>
              <a:defRPr/>
            </a:pPr>
            <a:endParaRPr/>
          </a:p>
        </p:txBody>
      </p:sp>
      <p:sp>
        <p:nvSpPr>
          <p:cNvPr id="18" name="Rectangle 18"/>
          <p:cNvSpPr>
            <a:spLocks noGrp="1"/>
          </p:cNvSpPr>
          <p:nvPr>
            <p:ph type="ftr" sz="quarter" idx="3"/>
          </p:nvPr>
        </p:nvSpPr>
        <p:spPr>
          <a:xfrm>
            <a:off x="4186238" y="6245225"/>
            <a:ext cx="3879850" cy="476250"/>
          </a:xfrm>
          <a:prstGeom prst="rect">
            <a:avLst/>
          </a:prstGeom>
        </p:spPr>
        <p:txBody>
          <a:bodyPr anchor="b" anchorCtr="0"/>
          <a:lstStyle>
            <a:lvl1pPr algn="ctr">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8780463" y="6245225"/>
            <a:ext cx="2859087" cy="476250"/>
          </a:xfrm>
          <a:prstGeom prst="rect">
            <a:avLst/>
          </a:prstGeom>
        </p:spPr>
        <p:txBody>
          <a:bodyPr anchor="b" anchorCtr="0"/>
          <a:lstStyle>
            <a:lvl1pPr algn="r">
              <a:defRPr lang="en-US" sz="1200">
                <a:solidFill>
                  <a:schemeClr val="tx2"/>
                </a:solidFill>
                <a:latin typeface="+mn-lt"/>
                <a:ea typeface="+mn-lt"/>
                <a:cs typeface="+mn-lt"/>
              </a:defRPr>
            </a:lvl1pPr>
          </a:lstStyle>
          <a:p>
            <a:pPr>
              <a:defRPr/>
            </a:pPr>
            <a:fld id="{56751BC0-EFD2-4ACE-A731-D7145E2EF275}"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9" r:id="rId9"/>
    <p:sldLayoutId id="2147483884" r:id="rId10"/>
    <p:sldLayoutId id="2147483885" r:id="rId11"/>
    <p:sldLayoutId id="2147483886" r:id="rId12"/>
    <p:sldLayoutId id="2147483887" r:id="rId13"/>
    <p:sldLayoutId id="2147483888" r:id="rId14"/>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40526F"/>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marL="342900" indent="-615950" algn="l" rtl="0" eaLnBrk="0" fontAlgn="base" hangingPunct="0">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yrln8nyVBLU" TargetMode="External"/><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3.xm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hyperlink" Target="http://www.ftexploring.com/energy/energy-1.htm" TargetMode="External"/><Relationship Id="rId18" Type="http://schemas.openxmlformats.org/officeDocument/2006/relationships/hyperlink" Target="https://bcps.discoveryeducation.com/player/view/assetGuid/95194771-00B3-43B4-AF2F-707FE9640E8E" TargetMode="External"/><Relationship Id="rId3" Type="http://schemas.openxmlformats.org/officeDocument/2006/relationships/hyperlink" Target="http://www.slideshare.net/ConnectSafely/how-to-create-use-use-strong-unique-passwords" TargetMode="External"/><Relationship Id="rId7" Type="http://schemas.openxmlformats.org/officeDocument/2006/relationships/slide" Target="slide1.xml"/><Relationship Id="rId12" Type="http://schemas.openxmlformats.org/officeDocument/2006/relationships/slide" Target="slide4.xml"/><Relationship Id="rId17" Type="http://schemas.openxmlformats.org/officeDocument/2006/relationships/image" Target="../media/image4.jpeg"/><Relationship Id="rId2" Type="http://schemas.openxmlformats.org/officeDocument/2006/relationships/hyperlink" Target="https://www.youtube.com/watch?v=gPse7dcXwrU" TargetMode="Externa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hyperlink" Target="http://kidshealth.org/kid/watch/house/internet_safety.html" TargetMode="External"/><Relationship Id="rId11" Type="http://schemas.openxmlformats.org/officeDocument/2006/relationships/slide" Target="slide5.xml"/><Relationship Id="rId5" Type="http://schemas.openxmlformats.org/officeDocument/2006/relationships/hyperlink" Target="http://www.netsmartzkids.org/LearnWithClicky/ThePasswordRap" TargetMode="External"/><Relationship Id="rId15" Type="http://schemas.openxmlformats.org/officeDocument/2006/relationships/hyperlink" Target="http://school.nettrekker.com/goExternal?np=/external.ftl&amp;pp=/error.ftl&amp;evalID=723347&amp;evlCode=168418119605654580fjqSX&amp;productName=school&amp;HOMEPAGE=M" TargetMode="External"/><Relationship Id="rId10" Type="http://schemas.openxmlformats.org/officeDocument/2006/relationships/slide" Target="slide6.xml"/><Relationship Id="rId4" Type="http://schemas.openxmlformats.org/officeDocument/2006/relationships/hyperlink" Target="http://www.bcps.org/offices/lis/models/slamdunks/safetysecurity/strongpasswords.pptx" TargetMode="External"/><Relationship Id="rId9" Type="http://schemas.openxmlformats.org/officeDocument/2006/relationships/slide" Target="slide3.xml"/><Relationship Id="rId1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1.xml"/><Relationship Id="rId7" Type="http://schemas.openxmlformats.org/officeDocument/2006/relationships/slide" Target="slide5.xml"/><Relationship Id="rId2" Type="http://schemas.openxmlformats.org/officeDocument/2006/relationships/hyperlink" Target="http://www.bcps.org/offices/lis/models/slamdunks/safetysecurity/LMG5U1L2SR2_note_taking_organizer.docx" TargetMode="External"/><Relationship Id="rId1" Type="http://schemas.openxmlformats.org/officeDocument/2006/relationships/slideLayout" Target="../slideLayouts/slideLayout12.xml"/><Relationship Id="rId6" Type="http://schemas.openxmlformats.org/officeDocument/2006/relationships/slide" Target="slide6.xml"/><Relationship Id="rId5" Type="http://schemas.openxmlformats.org/officeDocument/2006/relationships/slide" Target="slide3.xml"/><Relationship Id="rId4" Type="http://schemas.openxmlformats.org/officeDocument/2006/relationships/slide" Target="slide2.xm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http://www.readwritethink.org/files/resources/interactives/comic/" TargetMode="External"/><Relationship Id="rId7" Type="http://schemas.openxmlformats.org/officeDocument/2006/relationships/slide" Target="slide6.xml"/><Relationship Id="rId2" Type="http://schemas.openxmlformats.org/officeDocument/2006/relationships/hyperlink" Target="http://www.bcps.org/offices/lis/models/slamdunks/safetysecurity/LMG5U1L2SR3_rubric.docx" TargetMode="External"/><Relationship Id="rId1" Type="http://schemas.openxmlformats.org/officeDocument/2006/relationships/slideLayout" Target="../slideLayouts/slideLayout13.xml"/><Relationship Id="rId6" Type="http://schemas.openxmlformats.org/officeDocument/2006/relationships/slide" Target="slide3.xml"/><Relationship Id="rId5" Type="http://schemas.openxmlformats.org/officeDocument/2006/relationships/slide" Target="slide2.xml"/><Relationship Id="rId10" Type="http://schemas.openxmlformats.org/officeDocument/2006/relationships/image" Target="../media/image6.jpeg"/><Relationship Id="rId4" Type="http://schemas.openxmlformats.org/officeDocument/2006/relationships/slide" Target="slide1.xml"/><Relationship Id="rId9" Type="http://schemas.openxmlformats.org/officeDocument/2006/relationships/slide" Target="slide4.xml"/></Relationships>
</file>

<file path=ppt/slides/_rels/slide5.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1.xml"/><Relationship Id="rId7" Type="http://schemas.openxmlformats.org/officeDocument/2006/relationships/slide" Target="slide5.xml"/><Relationship Id="rId2" Type="http://schemas.openxmlformats.org/officeDocument/2006/relationships/hyperlink" Target="http://www.dinopass.com/" TargetMode="External"/><Relationship Id="rId1" Type="http://schemas.openxmlformats.org/officeDocument/2006/relationships/slideLayout" Target="../slideLayouts/slideLayout14.xml"/><Relationship Id="rId6" Type="http://schemas.openxmlformats.org/officeDocument/2006/relationships/slide" Target="slide6.xml"/><Relationship Id="rId5" Type="http://schemas.openxmlformats.org/officeDocument/2006/relationships/slide" Target="slide3.xml"/><Relationship Id="rId4" Type="http://schemas.openxmlformats.org/officeDocument/2006/relationships/slide" Target="slide2.xml"/><Relationship Id="rId9"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4.xml"/><Relationship Id="rId3" Type="http://schemas.openxmlformats.org/officeDocument/2006/relationships/hyperlink" Target="https://intranet.bcps.org/apps/AIM/" TargetMode="External"/><Relationship Id="rId7" Type="http://schemas.openxmlformats.org/officeDocument/2006/relationships/hyperlink" Target="http://www.bcps.org/offices/lis/models/tips/styles.html" TargetMode="External"/><Relationship Id="rId12"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www.iste.org/docs/pdfs/nets-s-standards.pdf?sfvrsn=2" TargetMode="External"/><Relationship Id="rId11" Type="http://schemas.openxmlformats.org/officeDocument/2006/relationships/slide" Target="slide6.xml"/><Relationship Id="rId5" Type="http://schemas.openxmlformats.org/officeDocument/2006/relationships/hyperlink" Target="http://www.ala.org/ala/mgrps/divs/aasl/guidelinesandstandards/learningstandards/AASL_LearningStandards.pdf" TargetMode="External"/><Relationship Id="rId10" Type="http://schemas.openxmlformats.org/officeDocument/2006/relationships/slide" Target="slide3.xml"/><Relationship Id="rId4" Type="http://schemas.openxmlformats.org/officeDocument/2006/relationships/hyperlink" Target="http://www.mdk12.org/instruction/commoncore/index.html" TargetMode="External"/><Relationship Id="rId9"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487362" y="1295400"/>
            <a:ext cx="5411787" cy="4495800"/>
          </a:xfrm>
        </p:spPr>
        <p:txBody>
          <a:bodyPr>
            <a:normAutofit/>
          </a:bodyPr>
          <a:lstStyle/>
          <a:p>
            <a:pPr>
              <a:lnSpc>
                <a:spcPct val="90000"/>
              </a:lnSpc>
              <a:buFontTx/>
              <a:buNone/>
              <a:defRPr/>
            </a:pPr>
            <a:r>
              <a:rPr lang="en-US" sz="2000" dirty="0" smtClean="0"/>
              <a:t>We use digital resources in school and at home.  It’s important that we know how to keep ourselves safe online, including keeping our passwords secure.</a:t>
            </a:r>
          </a:p>
          <a:p>
            <a:pPr>
              <a:lnSpc>
                <a:spcPct val="90000"/>
              </a:lnSpc>
              <a:buFontTx/>
              <a:buNone/>
              <a:defRPr/>
            </a:pPr>
            <a:endParaRPr lang="en-US" sz="2000" dirty="0" smtClean="0"/>
          </a:p>
          <a:p>
            <a:pPr>
              <a:lnSpc>
                <a:spcPct val="90000"/>
              </a:lnSpc>
              <a:buFontTx/>
              <a:buNone/>
              <a:defRPr/>
            </a:pPr>
            <a:r>
              <a:rPr lang="en-US" sz="2000" b="1" u="sng" dirty="0" smtClean="0"/>
              <a:t>Before</a:t>
            </a:r>
            <a:r>
              <a:rPr lang="en-US" sz="2000" dirty="0" smtClean="0"/>
              <a:t> watching the video to the right, discuss how you think you can stay safe online in a digital world.</a:t>
            </a:r>
          </a:p>
          <a:p>
            <a:pPr>
              <a:lnSpc>
                <a:spcPct val="90000"/>
              </a:lnSpc>
              <a:buFontTx/>
              <a:buNone/>
              <a:defRPr/>
            </a:pPr>
            <a:endParaRPr lang="en-US" sz="2000" dirty="0" smtClean="0"/>
          </a:p>
          <a:p>
            <a:pPr>
              <a:lnSpc>
                <a:spcPct val="90000"/>
              </a:lnSpc>
              <a:buFontTx/>
              <a:buNone/>
              <a:defRPr/>
            </a:pPr>
            <a:r>
              <a:rPr lang="en-US" sz="2000" b="1" u="sng" dirty="0" smtClean="0"/>
              <a:t>After</a:t>
            </a:r>
            <a:r>
              <a:rPr lang="en-US" sz="2000" dirty="0" smtClean="0"/>
              <a:t> you’ve watched the video think about this: </a:t>
            </a:r>
          </a:p>
          <a:p>
            <a:pPr>
              <a:lnSpc>
                <a:spcPct val="90000"/>
              </a:lnSpc>
              <a:buFontTx/>
              <a:buNone/>
              <a:defRPr/>
            </a:pPr>
            <a:endParaRPr lang="en-US" sz="2000" dirty="0" smtClean="0"/>
          </a:p>
          <a:p>
            <a:pPr>
              <a:lnSpc>
                <a:spcPct val="90000"/>
              </a:lnSpc>
              <a:buFontTx/>
              <a:buNone/>
              <a:defRPr/>
            </a:pPr>
            <a:r>
              <a:rPr lang="en-US" sz="2000" dirty="0" smtClean="0"/>
              <a:t>	</a:t>
            </a:r>
            <a:r>
              <a:rPr lang="en-US" sz="2000" b="1" dirty="0" smtClean="0"/>
              <a:t>What are some things that you can do to protect yourself online?</a:t>
            </a:r>
            <a:endParaRPr lang="en-US" sz="1800" b="1" dirty="0" smtClean="0"/>
          </a:p>
          <a:p>
            <a:pPr marL="0" indent="-274320" eaLnBrk="1" fontAlgn="auto" hangingPunct="1">
              <a:lnSpc>
                <a:spcPct val="90000"/>
              </a:lnSpc>
              <a:spcBef>
                <a:spcPts val="0"/>
              </a:spcBef>
              <a:spcAft>
                <a:spcPts val="0"/>
              </a:spcAft>
              <a:buFontTx/>
              <a:buNone/>
              <a:defRPr/>
            </a:pPr>
            <a:endParaRPr lang="en-US" b="1" dirty="0">
              <a:solidFill>
                <a:srgbClr val="D05400"/>
              </a:solidFill>
            </a:endParaRPr>
          </a:p>
          <a:p>
            <a:pPr marL="0" indent="-274320" eaLnBrk="1" fontAlgn="auto" hangingPunct="1">
              <a:lnSpc>
                <a:spcPct val="90000"/>
              </a:lnSpc>
              <a:spcBef>
                <a:spcPts val="0"/>
              </a:spcBef>
              <a:spcAft>
                <a:spcPts val="0"/>
              </a:spcAft>
              <a:buFontTx/>
              <a:buNone/>
              <a:defRPr/>
            </a:pPr>
            <a:endParaRPr lang="en-US" sz="2000" dirty="0"/>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2"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36" name="Rectangle 35"/>
          <p:cNvSpPr/>
          <p:nvPr/>
        </p:nvSpPr>
        <p:spPr>
          <a:xfrm>
            <a:off x="411162" y="5867400"/>
            <a:ext cx="11353800" cy="523220"/>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defRP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 do you stay safe and create secure passwords when you go online?</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82562" y="152400"/>
            <a:ext cx="6751638"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400" b="1" dirty="0" smtClean="0">
                <a:solidFill>
                  <a:srgbClr val="D05400"/>
                </a:solidFill>
                <a:latin typeface="Candara" pitchFamily="34" charset="0"/>
              </a:rPr>
              <a:t>Online Safety &amp; Password Security</a:t>
            </a:r>
            <a:endParaRPr lang="en-US" sz="34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14" name="TextBox 13"/>
          <p:cNvSpPr txBox="1"/>
          <p:nvPr/>
        </p:nvSpPr>
        <p:spPr>
          <a:xfrm>
            <a:off x="7854156" y="5092191"/>
            <a:ext cx="3225006" cy="276999"/>
          </a:xfrm>
          <a:prstGeom prst="rect">
            <a:avLst/>
          </a:prstGeom>
          <a:noFill/>
        </p:spPr>
        <p:txBody>
          <a:bodyPr wrap="square" rtlCol="0">
            <a:spAutoFit/>
          </a:bodyPr>
          <a:lstStyle/>
          <a:p>
            <a:r>
              <a:rPr lang="en-US" sz="1200" dirty="0" smtClean="0">
                <a:latin typeface="Candara" pitchFamily="34" charset="0"/>
              </a:rPr>
              <a:t>Image Source:  </a:t>
            </a:r>
            <a:r>
              <a:rPr lang="en-US" sz="1200" dirty="0">
                <a:latin typeface="Candara" pitchFamily="34" charset="0"/>
              </a:rPr>
              <a:t>c</a:t>
            </a:r>
            <a:r>
              <a:rPr lang="en-US" sz="1200" dirty="0" smtClean="0">
                <a:latin typeface="Candara" pitchFamily="34" charset="0"/>
              </a:rPr>
              <a:t>ommonsensemedia.org.</a:t>
            </a:r>
            <a:endParaRPr lang="en-US" sz="1200" dirty="0">
              <a:latin typeface="Candara" pitchFamily="34" charset="0"/>
            </a:endParaRPr>
          </a:p>
        </p:txBody>
      </p:sp>
      <p:sp>
        <p:nvSpPr>
          <p:cNvPr id="16" name="TextBox 15"/>
          <p:cNvSpPr txBox="1"/>
          <p:nvPr/>
        </p:nvSpPr>
        <p:spPr>
          <a:xfrm>
            <a:off x="7040562" y="1371600"/>
            <a:ext cx="4038600" cy="584775"/>
          </a:xfrm>
          <a:prstGeom prst="rect">
            <a:avLst/>
          </a:prstGeom>
          <a:noFill/>
        </p:spPr>
        <p:txBody>
          <a:bodyPr wrap="square" rtlCol="0">
            <a:spAutoFit/>
          </a:bodyPr>
          <a:lstStyle/>
          <a:p>
            <a:r>
              <a:rPr lang="en-US" sz="1600" dirty="0" smtClean="0">
                <a:latin typeface="Candara" pitchFamily="34" charset="0"/>
              </a:rPr>
              <a:t>Click on the picture below to watch a video about being safer online.</a:t>
            </a:r>
            <a:endParaRPr lang="en-US" sz="1600" dirty="0">
              <a:latin typeface="Candara" pitchFamily="34" charset="0"/>
            </a:endParaRPr>
          </a:p>
        </p:txBody>
      </p:sp>
      <p:pic>
        <p:nvPicPr>
          <p:cNvPr id="5" name="Picture 4">
            <a:hlinkClick r:id="rId8"/>
          </p:cNvPr>
          <p:cNvPicPr>
            <a:picLocks noChangeAspect="1"/>
          </p:cNvPicPr>
          <p:nvPr/>
        </p:nvPicPr>
        <p:blipFill>
          <a:blip r:embed="rId9" cstate="print"/>
          <a:stretch>
            <a:fillRect/>
          </a:stretch>
        </p:blipFill>
        <p:spPr>
          <a:xfrm>
            <a:off x="6526212" y="2229258"/>
            <a:ext cx="5067300" cy="26574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2. Information Sources</a:t>
            </a:r>
          </a:p>
        </p:txBody>
      </p:sp>
      <p:sp>
        <p:nvSpPr>
          <p:cNvPr id="4099" name="Rectangle 4"/>
          <p:cNvSpPr>
            <a:spLocks noGrp="1" noChangeArrowheads="1"/>
          </p:cNvSpPr>
          <p:nvPr>
            <p:ph type="body" sz="half" idx="1"/>
          </p:nvPr>
        </p:nvSpPr>
        <p:spPr>
          <a:xfrm>
            <a:off x="487362" y="914399"/>
            <a:ext cx="6705599" cy="5884489"/>
          </a:xfrm>
          <a:solidFill>
            <a:schemeClr val="bg2"/>
          </a:solidFill>
        </p:spPr>
        <p:txBody>
          <a:bodyPr/>
          <a:lstStyle/>
          <a:p>
            <a:pPr>
              <a:lnSpc>
                <a:spcPct val="90000"/>
              </a:lnSpc>
              <a:buFontTx/>
              <a:buNone/>
            </a:pPr>
            <a:r>
              <a:rPr lang="en-US" sz="2000" dirty="0" smtClean="0"/>
              <a:t>There are 4 resources below to help you learn more about online safety and password security. There are articles and video resources, so be sure to have your headphones ready! </a:t>
            </a:r>
          </a:p>
          <a:p>
            <a:pPr>
              <a:lnSpc>
                <a:spcPct val="90000"/>
              </a:lnSpc>
              <a:buFontTx/>
              <a:buNone/>
            </a:pPr>
            <a:endParaRPr lang="en-US" sz="2000" dirty="0" smtClean="0"/>
          </a:p>
          <a:p>
            <a:pPr>
              <a:lnSpc>
                <a:spcPct val="90000"/>
              </a:lnSpc>
              <a:buFontTx/>
              <a:buNone/>
            </a:pPr>
            <a:r>
              <a:rPr lang="en-US" sz="2400" dirty="0" smtClean="0">
                <a:solidFill>
                  <a:schemeClr val="accent6">
                    <a:lumMod val="40000"/>
                    <a:lumOff val="60000"/>
                  </a:schemeClr>
                </a:solidFill>
                <a:hlinkClick r:id="rId2"/>
              </a:rPr>
              <a:t>Internet </a:t>
            </a:r>
            <a:r>
              <a:rPr lang="en-US" sz="2400" dirty="0" smtClean="0">
                <a:solidFill>
                  <a:schemeClr val="accent6"/>
                </a:solidFill>
                <a:hlinkClick r:id="rId2"/>
              </a:rPr>
              <a:t>Safety </a:t>
            </a:r>
            <a:endParaRPr lang="en-US" sz="2400" dirty="0">
              <a:solidFill>
                <a:schemeClr val="accent6"/>
              </a:solidFill>
              <a:hlinkClick r:id="rId3"/>
            </a:endParaRPr>
          </a:p>
          <a:p>
            <a:pPr>
              <a:lnSpc>
                <a:spcPct val="90000"/>
              </a:lnSpc>
              <a:buFontTx/>
              <a:buNone/>
            </a:pPr>
            <a:r>
              <a:rPr lang="en-US" sz="2400" dirty="0" smtClean="0">
                <a:solidFill>
                  <a:srgbClr val="FF0000"/>
                </a:solidFill>
                <a:hlinkClick r:id="rId4"/>
              </a:rPr>
              <a:t>Strong Passwords</a:t>
            </a:r>
            <a:endParaRPr lang="en-US" sz="2400" dirty="0" smtClean="0">
              <a:solidFill>
                <a:srgbClr val="FF0000"/>
              </a:solidFill>
            </a:endParaRPr>
          </a:p>
          <a:p>
            <a:pPr>
              <a:lnSpc>
                <a:spcPct val="90000"/>
              </a:lnSpc>
              <a:buFontTx/>
              <a:buNone/>
            </a:pPr>
            <a:r>
              <a:rPr lang="en-US" sz="2400" dirty="0" smtClean="0">
                <a:hlinkClick r:id="rId5"/>
              </a:rPr>
              <a:t>The Password Rap</a:t>
            </a:r>
            <a:endParaRPr lang="en-US" sz="2400" dirty="0" smtClean="0"/>
          </a:p>
          <a:p>
            <a:pPr>
              <a:lnSpc>
                <a:spcPct val="90000"/>
              </a:lnSpc>
              <a:buFontTx/>
              <a:buNone/>
            </a:pPr>
            <a:r>
              <a:rPr lang="en-US" sz="2400" dirty="0" smtClean="0">
                <a:hlinkClick r:id="rId6"/>
              </a:rPr>
              <a:t>Safe Cyberspace Surfing</a:t>
            </a:r>
            <a:endParaRPr lang="en-US" sz="2400" dirty="0" smtClean="0"/>
          </a:p>
          <a:p>
            <a:pPr>
              <a:lnSpc>
                <a:spcPct val="90000"/>
              </a:lnSpc>
              <a:buNone/>
            </a:pPr>
            <a:endParaRPr lang="en-US" sz="2400" dirty="0" smtClean="0"/>
          </a:p>
          <a:p>
            <a:pPr>
              <a:lnSpc>
                <a:spcPct val="90000"/>
              </a:lnSpc>
              <a:buFontTx/>
              <a:buNone/>
            </a:pPr>
            <a:endParaRPr lang="en-US" sz="2400" dirty="0" smtClean="0"/>
          </a:p>
          <a:p>
            <a:pPr>
              <a:lnSpc>
                <a:spcPct val="90000"/>
              </a:lnSpc>
              <a:buFontTx/>
              <a:buNone/>
            </a:pPr>
            <a:r>
              <a:rPr lang="en-US" sz="2400" dirty="0" smtClean="0"/>
              <a:t>           = Article resource                  = Video resource</a:t>
            </a:r>
          </a:p>
          <a:p>
            <a:pPr>
              <a:lnSpc>
                <a:spcPct val="90000"/>
              </a:lnSpc>
              <a:buFontTx/>
              <a:buNone/>
            </a:pPr>
            <a:endParaRPr lang="en-US" sz="1800" dirty="0" smtClean="0"/>
          </a:p>
          <a:p>
            <a:pPr>
              <a:lnSpc>
                <a:spcPct val="90000"/>
              </a:lnSpc>
              <a:buFontTx/>
              <a:buNone/>
            </a:pPr>
            <a:endParaRPr lang="en-US" sz="2000" dirty="0" smtClean="0"/>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8"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3</a:t>
            </a:r>
            <a:endParaRPr lang="en-US" sz="2000" b="1">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6</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pic>
        <p:nvPicPr>
          <p:cNvPr id="4111" name="Picture 15" descr="C:\Users\kbanks\AppData\Local\Microsoft\Windows\Temporary Internet Files\Content.IE5\HEEY113K\MC900441361[1].png">
            <a:hlinkClick r:id="rId13"/>
          </p:cNvPr>
          <p:cNvPicPr>
            <a:picLocks noChangeAspect="1" noChangeArrowheads="1"/>
          </p:cNvPicPr>
          <p:nvPr/>
        </p:nvPicPr>
        <p:blipFill>
          <a:blip r:embed="rId14" cstate="print"/>
          <a:srcRect/>
          <a:stretch>
            <a:fillRect/>
          </a:stretch>
        </p:blipFill>
        <p:spPr bwMode="auto">
          <a:xfrm rot="757947">
            <a:off x="2903927" y="2725800"/>
            <a:ext cx="600112" cy="563600"/>
          </a:xfrm>
          <a:prstGeom prst="rect">
            <a:avLst/>
          </a:prstGeom>
          <a:noFill/>
          <a:ln w="9525">
            <a:noFill/>
            <a:miter lim="800000"/>
            <a:headEnd/>
            <a:tailEnd/>
          </a:ln>
          <a:effectLst>
            <a:glow rad="63500">
              <a:schemeClr val="accent3">
                <a:satMod val="175000"/>
                <a:alpha val="40000"/>
              </a:schemeClr>
            </a:glow>
          </a:effectLst>
        </p:spPr>
      </p:pic>
      <p:pic>
        <p:nvPicPr>
          <p:cNvPr id="14" name="Picture 13" descr="C:\Users\kbanks\AppData\Local\Microsoft\Windows\Temporary Internet Files\Content.IE5\HEEY113K\MC900441361[1].png">
            <a:hlinkClick r:id="rId15"/>
          </p:cNvPr>
          <p:cNvPicPr>
            <a:picLocks noChangeAspect="1" noChangeArrowheads="1"/>
          </p:cNvPicPr>
          <p:nvPr/>
        </p:nvPicPr>
        <p:blipFill>
          <a:blip r:embed="rId16" cstate="print">
            <a:duotone>
              <a:prstClr val="black"/>
              <a:schemeClr val="tx2">
                <a:tint val="45000"/>
                <a:satMod val="400000"/>
              </a:schemeClr>
            </a:duotone>
          </a:blip>
          <a:srcRect/>
          <a:stretch>
            <a:fillRect/>
          </a:stretch>
        </p:blipFill>
        <p:spPr bwMode="auto">
          <a:xfrm rot="20492769">
            <a:off x="3069571" y="3205393"/>
            <a:ext cx="598181" cy="524343"/>
          </a:xfrm>
          <a:prstGeom prst="rect">
            <a:avLst/>
          </a:prstGeom>
          <a:noFill/>
          <a:ln>
            <a:noFill/>
          </a:ln>
          <a:effectLst>
            <a:glow rad="63500">
              <a:schemeClr val="accent5">
                <a:satMod val="175000"/>
                <a:alpha val="40000"/>
              </a:schemeClr>
            </a:glow>
          </a:effectLst>
        </p:spPr>
      </p:pic>
      <p:sp>
        <p:nvSpPr>
          <p:cNvPr id="13" name="TextBox 12"/>
          <p:cNvSpPr txBox="1"/>
          <p:nvPr/>
        </p:nvSpPr>
        <p:spPr>
          <a:xfrm>
            <a:off x="8412162" y="5562600"/>
            <a:ext cx="2743200" cy="276999"/>
          </a:xfrm>
          <a:prstGeom prst="rect">
            <a:avLst/>
          </a:prstGeom>
          <a:noFill/>
        </p:spPr>
        <p:txBody>
          <a:bodyPr wrap="square" rtlCol="0">
            <a:spAutoFit/>
          </a:bodyPr>
          <a:lstStyle/>
          <a:p>
            <a:r>
              <a:rPr lang="en-US" sz="1200" dirty="0" smtClean="0">
                <a:latin typeface="Candara" pitchFamily="34" charset="0"/>
              </a:rPr>
              <a:t>Image Source: freedigitalphotos.net</a:t>
            </a:r>
            <a:endParaRPr lang="en-US" sz="1200" dirty="0">
              <a:latin typeface="Candara" pitchFamily="34" charset="0"/>
            </a:endParaRPr>
          </a:p>
        </p:txBody>
      </p:sp>
      <p:pic>
        <p:nvPicPr>
          <p:cNvPr id="17" name="Picture 15" descr="C:\Users\kbanks\AppData\Local\Microsoft\Windows\Temporary Internet Files\Content.IE5\HEEY113K\MC900441361[1].png">
            <a:hlinkClick r:id="rId13"/>
          </p:cNvPr>
          <p:cNvPicPr>
            <a:picLocks noChangeAspect="1" noChangeArrowheads="1"/>
          </p:cNvPicPr>
          <p:nvPr/>
        </p:nvPicPr>
        <p:blipFill>
          <a:blip r:embed="rId14" cstate="print"/>
          <a:srcRect/>
          <a:stretch>
            <a:fillRect/>
          </a:stretch>
        </p:blipFill>
        <p:spPr bwMode="auto">
          <a:xfrm rot="757947">
            <a:off x="3742127" y="3487800"/>
            <a:ext cx="600112" cy="563600"/>
          </a:xfrm>
          <a:prstGeom prst="rect">
            <a:avLst/>
          </a:prstGeom>
          <a:noFill/>
          <a:ln w="9525">
            <a:noFill/>
            <a:miter lim="800000"/>
            <a:headEnd/>
            <a:tailEnd/>
          </a:ln>
          <a:effectLst>
            <a:glow rad="63500">
              <a:schemeClr val="accent3">
                <a:satMod val="175000"/>
                <a:alpha val="40000"/>
              </a:schemeClr>
            </a:glow>
          </a:effectLst>
        </p:spPr>
      </p:pic>
      <p:pic>
        <p:nvPicPr>
          <p:cNvPr id="18" name="Picture 17" descr="C:\Users\kbanks\AppData\Local\Microsoft\Windows\Temporary Internet Files\Content.IE5\HEEY113K\MC900441361[1].png">
            <a:hlinkClick r:id="rId15"/>
          </p:cNvPr>
          <p:cNvPicPr>
            <a:picLocks noChangeAspect="1" noChangeArrowheads="1"/>
          </p:cNvPicPr>
          <p:nvPr/>
        </p:nvPicPr>
        <p:blipFill>
          <a:blip r:embed="rId16" cstate="print">
            <a:duotone>
              <a:prstClr val="black"/>
              <a:schemeClr val="tx2">
                <a:tint val="45000"/>
                <a:satMod val="400000"/>
              </a:schemeClr>
            </a:duotone>
          </a:blip>
          <a:srcRect/>
          <a:stretch>
            <a:fillRect/>
          </a:stretch>
        </p:blipFill>
        <p:spPr bwMode="auto">
          <a:xfrm rot="20492769">
            <a:off x="4097514" y="4805594"/>
            <a:ext cx="598181" cy="524343"/>
          </a:xfrm>
          <a:prstGeom prst="rect">
            <a:avLst/>
          </a:prstGeom>
          <a:noFill/>
          <a:ln>
            <a:noFill/>
          </a:ln>
          <a:effectLst>
            <a:glow rad="63500">
              <a:schemeClr val="accent5">
                <a:satMod val="175000"/>
                <a:alpha val="40000"/>
              </a:schemeClr>
            </a:glow>
          </a:effectLst>
        </p:spPr>
      </p:pic>
      <p:pic>
        <p:nvPicPr>
          <p:cNvPr id="19" name="Picture 15" descr="C:\Users\kbanks\AppData\Local\Microsoft\Windows\Temporary Internet Files\Content.IE5\HEEY113K\MC900441361[1].png">
            <a:hlinkClick r:id="rId13"/>
          </p:cNvPr>
          <p:cNvPicPr>
            <a:picLocks noChangeAspect="1" noChangeArrowheads="1"/>
          </p:cNvPicPr>
          <p:nvPr/>
        </p:nvPicPr>
        <p:blipFill>
          <a:blip r:embed="rId14" cstate="print"/>
          <a:srcRect/>
          <a:stretch>
            <a:fillRect/>
          </a:stretch>
        </p:blipFill>
        <p:spPr bwMode="auto">
          <a:xfrm rot="757947">
            <a:off x="617927" y="4706999"/>
            <a:ext cx="600112" cy="563600"/>
          </a:xfrm>
          <a:prstGeom prst="rect">
            <a:avLst/>
          </a:prstGeom>
          <a:noFill/>
          <a:ln w="9525">
            <a:noFill/>
            <a:miter lim="800000"/>
            <a:headEnd/>
            <a:tailEnd/>
          </a:ln>
          <a:effectLst>
            <a:glow rad="63500">
              <a:schemeClr val="accent3">
                <a:satMod val="175000"/>
                <a:alpha val="40000"/>
              </a:schemeClr>
            </a:glow>
          </a:effectLst>
        </p:spPr>
      </p:pic>
      <p:pic>
        <p:nvPicPr>
          <p:cNvPr id="2050" name="Picture 2" descr="C:\Users\acook5\AppData\Local\Microsoft\Windows\Temporary Internet Files\Low\Content.IE5\N13DF024\ID-100255669[1].jpg"/>
          <p:cNvPicPr>
            <a:picLocks noGrp="1" noChangeAspect="1" noChangeArrowheads="1"/>
          </p:cNvPicPr>
          <p:nvPr>
            <p:ph sz="half" idx="2"/>
          </p:nvPr>
        </p:nvPicPr>
        <p:blipFill>
          <a:blip r:embed="rId17" cstate="print"/>
          <a:srcRect/>
          <a:stretch>
            <a:fillRect/>
          </a:stretch>
        </p:blipFill>
        <p:spPr bwMode="auto">
          <a:xfrm>
            <a:off x="7726362" y="1371600"/>
            <a:ext cx="3930928" cy="4137819"/>
          </a:xfrm>
          <a:prstGeom prst="rect">
            <a:avLst/>
          </a:prstGeom>
          <a:noFill/>
        </p:spPr>
      </p:pic>
      <p:pic>
        <p:nvPicPr>
          <p:cNvPr id="20" name="Picture 19" descr="C:\Users\kbanks\AppData\Local\Microsoft\Windows\Temporary Internet Files\Content.IE5\HEEY113K\MC900441361[1].png">
            <a:hlinkClick r:id="rId18"/>
          </p:cNvPr>
          <p:cNvPicPr>
            <a:picLocks noChangeAspect="1" noChangeArrowheads="1"/>
          </p:cNvPicPr>
          <p:nvPr/>
        </p:nvPicPr>
        <p:blipFill>
          <a:blip r:embed="rId16" cstate="print">
            <a:duotone>
              <a:prstClr val="black"/>
              <a:schemeClr val="tx2">
                <a:tint val="45000"/>
                <a:satMod val="400000"/>
              </a:schemeClr>
            </a:duotone>
          </a:blip>
          <a:srcRect/>
          <a:stretch>
            <a:fillRect/>
          </a:stretch>
        </p:blipFill>
        <p:spPr bwMode="auto">
          <a:xfrm rot="20492769">
            <a:off x="2601739" y="2316578"/>
            <a:ext cx="598181" cy="524343"/>
          </a:xfrm>
          <a:prstGeom prst="rect">
            <a:avLst/>
          </a:prstGeom>
          <a:noFill/>
          <a:ln>
            <a:noFill/>
          </a:ln>
          <a:effectLst>
            <a:glow rad="63500">
              <a:schemeClr val="accent5">
                <a:satMod val="175000"/>
                <a:alpha val="40000"/>
              </a:schemeClr>
            </a:glo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5123" name="Text Placeholder 15"/>
          <p:cNvSpPr>
            <a:spLocks noGrp="1"/>
          </p:cNvSpPr>
          <p:nvPr>
            <p:ph type="body" sz="half" idx="1"/>
          </p:nvPr>
        </p:nvSpPr>
        <p:spPr>
          <a:xfrm>
            <a:off x="411163" y="1066800"/>
            <a:ext cx="5791200" cy="5562600"/>
          </a:xfrm>
        </p:spPr>
        <p:txBody>
          <a:bodyPr/>
          <a:lstStyle/>
          <a:p>
            <a:pPr>
              <a:lnSpc>
                <a:spcPct val="80000"/>
              </a:lnSpc>
              <a:buFontTx/>
              <a:buNone/>
            </a:pPr>
            <a:r>
              <a:rPr lang="en-US" dirty="0" smtClean="0"/>
              <a:t>Your first step is to examine the resources on Slide 2. While you are exploring, look for information about how to create and maintain a secure password. Also look for tips and rules regarding how to be safe when you go online.</a:t>
            </a:r>
          </a:p>
          <a:p>
            <a:pPr>
              <a:lnSpc>
                <a:spcPct val="80000"/>
              </a:lnSpc>
              <a:buFontTx/>
              <a:buNone/>
            </a:pPr>
            <a:endParaRPr lang="en-US" dirty="0" smtClean="0"/>
          </a:p>
          <a:p>
            <a:pPr>
              <a:lnSpc>
                <a:spcPct val="80000"/>
              </a:lnSpc>
              <a:buFontTx/>
              <a:buNone/>
            </a:pPr>
            <a:r>
              <a:rPr lang="en-US" dirty="0" smtClean="0"/>
              <a:t>This </a:t>
            </a:r>
            <a:r>
              <a:rPr lang="en-US" dirty="0" smtClean="0">
                <a:hlinkClick r:id="rId2"/>
              </a:rPr>
              <a:t>graphic organizer</a:t>
            </a:r>
            <a:r>
              <a:rPr lang="en-US" dirty="0" smtClean="0"/>
              <a:t> will help you to organize your thoughts about passwords and online safety. Remember, since you are taking notes, complete sentences are not necessary. </a:t>
            </a:r>
          </a:p>
        </p:txBody>
      </p:sp>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5" action="ppaction://hlinksldjump"/>
              </a:rPr>
              <a:t>3</a:t>
            </a:r>
            <a:endParaRPr lang="en-US" sz="2000" b="1">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6</a:t>
            </a:r>
            <a:endParaRPr lang="en-US" sz="2000" b="1">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8412162" y="5791200"/>
            <a:ext cx="2895600" cy="276999"/>
          </a:xfrm>
          <a:prstGeom prst="rect">
            <a:avLst/>
          </a:prstGeom>
          <a:noFill/>
        </p:spPr>
        <p:txBody>
          <a:bodyPr wrap="square" rtlCol="0">
            <a:spAutoFit/>
          </a:bodyPr>
          <a:lstStyle/>
          <a:p>
            <a:r>
              <a:rPr lang="en-US" sz="1200" dirty="0" smtClean="0">
                <a:latin typeface="Candara" pitchFamily="34" charset="0"/>
              </a:rPr>
              <a:t>Image Source: freedigitalphotos.net </a:t>
            </a:r>
            <a:endParaRPr lang="en-US" sz="1200" dirty="0">
              <a:latin typeface="Candara" pitchFamily="34" charset="0"/>
            </a:endParaRPr>
          </a:p>
        </p:txBody>
      </p:sp>
      <p:pic>
        <p:nvPicPr>
          <p:cNvPr id="1026" name="Picture 2" descr="C:\Users\acook5\AppData\Local\Microsoft\Windows\Temporary Internet Files\Low\Content.IE5\I5Y3S073\ID-100174606[1].jpg"/>
          <p:cNvPicPr>
            <a:picLocks noGrp="1" noChangeAspect="1" noChangeArrowheads="1"/>
          </p:cNvPicPr>
          <p:nvPr>
            <p:ph sz="half" idx="2"/>
          </p:nvPr>
        </p:nvPicPr>
        <p:blipFill>
          <a:blip r:embed="rId9" cstate="print"/>
          <a:srcRect/>
          <a:stretch>
            <a:fillRect/>
          </a:stretch>
        </p:blipFill>
        <p:spPr bwMode="auto">
          <a:xfrm>
            <a:off x="7954962" y="990600"/>
            <a:ext cx="3276600" cy="46476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6154" name="Rectangle 4"/>
          <p:cNvSpPr>
            <a:spLocks noGrp="1" noChangeArrowheads="1"/>
          </p:cNvSpPr>
          <p:nvPr>
            <p:ph type="body" sz="half" idx="1"/>
          </p:nvPr>
        </p:nvSpPr>
        <p:spPr>
          <a:xfrm>
            <a:off x="487363" y="1143000"/>
            <a:ext cx="5562600" cy="5334000"/>
          </a:xfrm>
          <a:solidFill>
            <a:schemeClr val="bg2"/>
          </a:solidFill>
        </p:spPr>
        <p:txBody>
          <a:bodyPr/>
          <a:lstStyle/>
          <a:p>
            <a:pPr>
              <a:lnSpc>
                <a:spcPct val="80000"/>
              </a:lnSpc>
              <a:buFontTx/>
              <a:buNone/>
            </a:pPr>
            <a:endParaRPr lang="en-US" sz="1600" dirty="0" smtClean="0"/>
          </a:p>
          <a:p>
            <a:pPr>
              <a:buNone/>
            </a:pPr>
            <a:r>
              <a:rPr lang="en-US" sz="2400" dirty="0" smtClean="0"/>
              <a:t>You may choose to work by yourself or with a partner for the Assessment Activity.  You will design a cartoon that demonstrates safe online behavior and password security.</a:t>
            </a:r>
          </a:p>
          <a:p>
            <a:pPr>
              <a:lnSpc>
                <a:spcPct val="90000"/>
              </a:lnSpc>
              <a:buFont typeface="Wingdings 2" pitchFamily="18" charset="2"/>
              <a:buNone/>
            </a:pPr>
            <a:endParaRPr lang="en-US" sz="2400" dirty="0" smtClean="0"/>
          </a:p>
          <a:p>
            <a:pPr>
              <a:lnSpc>
                <a:spcPct val="90000"/>
              </a:lnSpc>
              <a:buFont typeface="Wingdings 2" pitchFamily="18" charset="2"/>
              <a:buNone/>
            </a:pPr>
            <a:r>
              <a:rPr lang="en-US" sz="2400" dirty="0" smtClean="0"/>
              <a:t>Here is the </a:t>
            </a:r>
            <a:r>
              <a:rPr lang="en-US" sz="2400" dirty="0" smtClean="0">
                <a:hlinkClick r:id="rId2"/>
              </a:rPr>
              <a:t>rubric</a:t>
            </a:r>
            <a:r>
              <a:rPr lang="en-US" sz="2400" dirty="0" smtClean="0"/>
              <a:t> that your teacher will use to grade your cartoon. </a:t>
            </a:r>
          </a:p>
          <a:p>
            <a:pPr>
              <a:lnSpc>
                <a:spcPct val="90000"/>
              </a:lnSpc>
              <a:buFont typeface="Wingdings 2" pitchFamily="18" charset="2"/>
              <a:buNone/>
            </a:pPr>
            <a:endParaRPr lang="en-US" sz="2400" dirty="0" smtClean="0"/>
          </a:p>
          <a:p>
            <a:pPr>
              <a:lnSpc>
                <a:spcPct val="90000"/>
              </a:lnSpc>
              <a:buFont typeface="Wingdings 2" pitchFamily="18" charset="2"/>
              <a:buNone/>
            </a:pPr>
            <a:r>
              <a:rPr lang="en-US" sz="2400" dirty="0" smtClean="0"/>
              <a:t>You will use the </a:t>
            </a:r>
            <a:r>
              <a:rPr lang="en-US" sz="2400" dirty="0" smtClean="0">
                <a:hlinkClick r:id="rId3"/>
              </a:rPr>
              <a:t>cartoon creator </a:t>
            </a:r>
            <a:r>
              <a:rPr lang="en-US" sz="2400" dirty="0" smtClean="0"/>
              <a:t>from the </a:t>
            </a:r>
            <a:r>
              <a:rPr lang="en-US" sz="2400" i="1" dirty="0" smtClean="0"/>
              <a:t>Read-Write-Think</a:t>
            </a:r>
            <a:r>
              <a:rPr lang="en-US" sz="2400" dirty="0" smtClean="0"/>
              <a:t> website in order to complete your assessment activity.</a:t>
            </a:r>
          </a:p>
          <a:p>
            <a:pPr>
              <a:lnSpc>
                <a:spcPct val="90000"/>
              </a:lnSpc>
              <a:buFontTx/>
              <a:buNone/>
            </a:pPr>
            <a:endParaRPr lang="en-US" sz="2000" dirty="0" smtClean="0"/>
          </a:p>
        </p:txBody>
      </p:sp>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9"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7650162" y="5791200"/>
            <a:ext cx="5257800" cy="276999"/>
          </a:xfrm>
          <a:prstGeom prst="rect">
            <a:avLst/>
          </a:prstGeom>
          <a:noFill/>
        </p:spPr>
        <p:txBody>
          <a:bodyPr wrap="square" rtlCol="0">
            <a:spAutoFit/>
          </a:bodyPr>
          <a:lstStyle/>
          <a:p>
            <a:r>
              <a:rPr lang="en-US" sz="1200" dirty="0" smtClean="0">
                <a:latin typeface="Candara" pitchFamily="34" charset="0"/>
              </a:rPr>
              <a:t>Image Source: freedigitalphotos.net</a:t>
            </a:r>
            <a:endParaRPr lang="en-US" sz="1200" dirty="0">
              <a:latin typeface="Candara" pitchFamily="34" charset="0"/>
            </a:endParaRPr>
          </a:p>
        </p:txBody>
      </p:sp>
      <p:pic>
        <p:nvPicPr>
          <p:cNvPr id="3074" name="Picture 2" descr="C:\Users\acook5\AppData\Local\Microsoft\Windows\Temporary Internet Files\Low\Content.IE5\8BTKJ3BG\ID-100110587[1].jpg"/>
          <p:cNvPicPr>
            <a:picLocks noGrp="1" noChangeAspect="1" noChangeArrowheads="1"/>
          </p:cNvPicPr>
          <p:nvPr>
            <p:ph sz="half" idx="2"/>
          </p:nvPr>
        </p:nvPicPr>
        <p:blipFill>
          <a:blip r:embed="rId10" cstate="print"/>
          <a:srcRect/>
          <a:stretch>
            <a:fillRect/>
          </a:stretch>
        </p:blipFill>
        <p:spPr bwMode="auto">
          <a:xfrm>
            <a:off x="7116762" y="1219200"/>
            <a:ext cx="3733800" cy="45813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609600"/>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5. Enrichment Activities</a:t>
            </a:r>
          </a:p>
        </p:txBody>
      </p:sp>
      <p:sp>
        <p:nvSpPr>
          <p:cNvPr id="7171" name="Rectangle 8"/>
          <p:cNvSpPr>
            <a:spLocks noGrp="1" noChangeArrowheads="1"/>
          </p:cNvSpPr>
          <p:nvPr>
            <p:ph type="body" sz="half" idx="2"/>
          </p:nvPr>
        </p:nvSpPr>
        <p:spPr>
          <a:xfrm>
            <a:off x="6049963" y="1219200"/>
            <a:ext cx="5411787" cy="4648200"/>
          </a:xfrm>
        </p:spPr>
        <p:txBody>
          <a:bodyPr/>
          <a:lstStyle/>
          <a:p>
            <a:pPr>
              <a:lnSpc>
                <a:spcPct val="90000"/>
              </a:lnSpc>
              <a:buFontTx/>
              <a:buNone/>
            </a:pPr>
            <a:endParaRPr lang="en-US" sz="2000" dirty="0" smtClean="0"/>
          </a:p>
          <a:p>
            <a:pPr>
              <a:lnSpc>
                <a:spcPct val="90000"/>
              </a:lnSpc>
              <a:buFontTx/>
              <a:buNone/>
            </a:pPr>
            <a:r>
              <a:rPr lang="en-US" sz="2000" dirty="0" smtClean="0"/>
              <a:t>Explore the </a:t>
            </a:r>
            <a:r>
              <a:rPr lang="en-US" sz="2000" dirty="0" err="1" smtClean="0">
                <a:hlinkClick r:id="rId2"/>
              </a:rPr>
              <a:t>DinoPass</a:t>
            </a:r>
            <a:r>
              <a:rPr lang="en-US" sz="2000" dirty="0" smtClean="0">
                <a:hlinkClick r:id="rId2"/>
              </a:rPr>
              <a:t> website </a:t>
            </a:r>
            <a:r>
              <a:rPr lang="en-US" sz="2000" dirty="0" smtClean="0"/>
              <a:t>to see how you can have passwords created just for you!  Remember to examine both the simple and strong passwords. Evaluate the passwords that are created. Do they meet the rules you learned from our research?</a:t>
            </a:r>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3</a:t>
            </a:r>
            <a:endParaRPr lang="en-US" sz="2000" b="1">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6</a:t>
            </a:r>
            <a:endParaRPr lang="en-US" sz="2000" b="1">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7"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3" name="TextBox 12"/>
          <p:cNvSpPr txBox="1"/>
          <p:nvPr/>
        </p:nvSpPr>
        <p:spPr>
          <a:xfrm>
            <a:off x="1325562" y="5105400"/>
            <a:ext cx="2743200" cy="276999"/>
          </a:xfrm>
          <a:prstGeom prst="rect">
            <a:avLst/>
          </a:prstGeom>
          <a:noFill/>
        </p:spPr>
        <p:txBody>
          <a:bodyPr wrap="square" rtlCol="0">
            <a:spAutoFit/>
          </a:bodyPr>
          <a:lstStyle/>
          <a:p>
            <a:r>
              <a:rPr lang="en-US" sz="1200" dirty="0" smtClean="0">
                <a:latin typeface="Candara" pitchFamily="34" charset="0"/>
              </a:rPr>
              <a:t>Image Source: freedigitalphotos.net </a:t>
            </a:r>
            <a:endParaRPr lang="en-US" sz="1200" dirty="0">
              <a:latin typeface="Candara" pitchFamily="34" charset="0"/>
            </a:endParaRPr>
          </a:p>
        </p:txBody>
      </p:sp>
      <p:pic>
        <p:nvPicPr>
          <p:cNvPr id="4098" name="Picture 2" descr="C:\Users\acook5\AppData\Local\Microsoft\Windows\Temporary Internet Files\Low\Content.IE5\N13DF024\ID-100228251[1].jpg"/>
          <p:cNvPicPr>
            <a:picLocks noGrp="1" noChangeAspect="1" noChangeArrowheads="1"/>
          </p:cNvPicPr>
          <p:nvPr>
            <p:ph sz="half" idx="2"/>
          </p:nvPr>
        </p:nvPicPr>
        <p:blipFill>
          <a:blip r:embed="rId9" cstate="print"/>
          <a:srcRect/>
          <a:stretch>
            <a:fillRect/>
          </a:stretch>
        </p:blipFill>
        <p:spPr bwMode="auto">
          <a:xfrm>
            <a:off x="487362" y="1600200"/>
            <a:ext cx="5029200" cy="334441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sz="2800" smtClean="0"/>
              <a:t>6. Teacher Support Materials</a:t>
            </a:r>
          </a:p>
        </p:txBody>
      </p:sp>
      <p:sp>
        <p:nvSpPr>
          <p:cNvPr id="7171" name="Rectangle 3"/>
          <p:cNvSpPr>
            <a:spLocks noGrp="1" noChangeArrowheads="1"/>
          </p:cNvSpPr>
          <p:nvPr>
            <p:ph sz="half" idx="1"/>
          </p:nvPr>
        </p:nvSpPr>
        <p:spPr>
          <a:xfrm>
            <a:off x="334962" y="762000"/>
            <a:ext cx="7010399" cy="5334000"/>
          </a:xfrm>
          <a:solidFill>
            <a:schemeClr val="bg2"/>
          </a:solidFill>
        </p:spPr>
        <p:txBody>
          <a:bodyPr>
            <a:noAutofit/>
          </a:bodyPr>
          <a:lstStyle/>
          <a:p>
            <a:pPr marL="0" indent="-273050" eaLnBrk="1" hangingPunct="1">
              <a:buFont typeface="Wingdings 2" pitchFamily="18" charset="2"/>
              <a:buNone/>
              <a:defRPr/>
            </a:pPr>
            <a:r>
              <a:rPr lang="en-US" sz="1400" b="1" dirty="0" smtClean="0"/>
              <a:t>Grade Five, Digital Citizenship</a:t>
            </a:r>
            <a:endParaRPr lang="en-US" sz="1400" b="1" dirty="0" smtClean="0">
              <a:hlinkClick r:id="rId3"/>
            </a:endParaRPr>
          </a:p>
          <a:p>
            <a:pPr marL="0" indent="-273050" eaLnBrk="1" hangingPunct="1">
              <a:buFont typeface="Wingdings 2" pitchFamily="18" charset="2"/>
              <a:buNone/>
              <a:defRPr/>
            </a:pPr>
            <a:r>
              <a:rPr lang="en-US" sz="1200" b="1" dirty="0" smtClean="0">
                <a:hlinkClick r:id="rId4"/>
              </a:rPr>
              <a:t>Common Core State Standards</a:t>
            </a:r>
            <a:r>
              <a:rPr lang="en-US" sz="1200" dirty="0" smtClean="0"/>
              <a:t> </a:t>
            </a:r>
          </a:p>
          <a:p>
            <a:pPr marL="0" indent="-273050" eaLnBrk="1" hangingPunct="1">
              <a:buFont typeface="Wingdings 2" pitchFamily="18" charset="2"/>
              <a:buNone/>
              <a:defRPr/>
            </a:pPr>
            <a:r>
              <a:rPr lang="en-US" sz="1200" dirty="0" smtClean="0"/>
              <a:t>Reading: 1. Read closely to determine what the text says explicitly and to make logical inferences from it; cite specific textual evidence when writing or speaking to support conclusions drawn from the text.</a:t>
            </a:r>
          </a:p>
          <a:p>
            <a:pPr marL="0" indent="-273050" eaLnBrk="1" hangingPunct="1">
              <a:buFont typeface="Wingdings 2" pitchFamily="18" charset="2"/>
              <a:buNone/>
              <a:defRPr/>
            </a:pPr>
            <a:r>
              <a:rPr lang="en-US" sz="1200" dirty="0" smtClean="0"/>
              <a:t>Writing: 7. Conduct short as well as more sustained research projects based on focused questions, demonstrating understanding of the subject under investigation.</a:t>
            </a:r>
            <a:endParaRPr lang="en-US" sz="1200" b="1" dirty="0" smtClean="0"/>
          </a:p>
          <a:p>
            <a:pPr marL="69850" indent="-342900" eaLnBrk="1" hangingPunct="1">
              <a:buFont typeface="Wingdings 2" pitchFamily="18" charset="2"/>
              <a:buNone/>
              <a:defRPr/>
            </a:pPr>
            <a:r>
              <a:rPr lang="en-US" sz="1200" b="1" dirty="0" smtClean="0">
                <a:hlinkClick r:id="rId5"/>
              </a:rPr>
              <a:t>Standards for the 21</a:t>
            </a:r>
            <a:r>
              <a:rPr lang="en-US" sz="1200" b="1" baseline="30000" dirty="0" smtClean="0">
                <a:hlinkClick r:id="rId5"/>
              </a:rPr>
              <a:t>st</a:t>
            </a:r>
            <a:r>
              <a:rPr lang="en-US" sz="1200" b="1" dirty="0" smtClean="0">
                <a:hlinkClick r:id="rId5"/>
              </a:rPr>
              <a:t> Century Learner</a:t>
            </a:r>
            <a:r>
              <a:rPr lang="en-US" sz="1200" b="1" dirty="0" smtClean="0"/>
              <a:t> </a:t>
            </a:r>
            <a:r>
              <a:rPr lang="en-US" sz="1200" dirty="0" smtClean="0"/>
              <a:t/>
            </a:r>
            <a:br>
              <a:rPr lang="en-US" sz="1200" dirty="0" smtClean="0"/>
            </a:br>
            <a:r>
              <a:rPr lang="en-US" sz="1200" dirty="0" smtClean="0"/>
              <a:t>1.1.6 Read, view, and listen for information presented in any format (e.g. textual, visual, media, digital) in order to make inferences and gather meaning.</a:t>
            </a:r>
            <a:br>
              <a:rPr lang="en-US" sz="1200" dirty="0" smtClean="0"/>
            </a:br>
            <a:r>
              <a:rPr lang="en-US" sz="1200" dirty="0" smtClean="0"/>
              <a:t>2.1.3 Use strategies to draw conclusions from information and apply knowledge to curricular areas, real-world situations, and further investigations</a:t>
            </a:r>
            <a:r>
              <a:rPr lang="en-US" sz="1200" b="1" dirty="0" smtClean="0"/>
              <a:t>.</a:t>
            </a:r>
          </a:p>
          <a:p>
            <a:pPr>
              <a:buNone/>
            </a:pPr>
            <a:r>
              <a:rPr lang="en-US" sz="1200" b="1" dirty="0" smtClean="0">
                <a:hlinkClick r:id="rId6"/>
              </a:rPr>
              <a:t>ISTE NETS - National Educational Technology Standards for Students</a:t>
            </a:r>
            <a:endParaRPr lang="en-US" sz="1200" dirty="0" smtClean="0"/>
          </a:p>
          <a:p>
            <a:pPr>
              <a:buNone/>
            </a:pPr>
            <a:r>
              <a:rPr lang="en-US" sz="1200" dirty="0" smtClean="0"/>
              <a:t>3. Research and Information Fluency: Students apply digital tools to gather, evaluate, and use information.</a:t>
            </a:r>
            <a:br>
              <a:rPr lang="en-US" sz="1200" dirty="0" smtClean="0"/>
            </a:br>
            <a:r>
              <a:rPr lang="en-US" sz="1200" dirty="0" smtClean="0"/>
              <a:t>b. Locate, organize, analyze, evaluate, synthesize, and ethically use information from a variety of sources and media.</a:t>
            </a:r>
          </a:p>
          <a:p>
            <a:pPr>
              <a:buNone/>
            </a:pPr>
            <a:r>
              <a:rPr lang="en-US" sz="120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p>
        </p:txBody>
      </p:sp>
      <p:sp>
        <p:nvSpPr>
          <p:cNvPr id="8196" name="Rectangle 4"/>
          <p:cNvSpPr>
            <a:spLocks noGrp="1" noChangeArrowheads="1"/>
          </p:cNvSpPr>
          <p:nvPr>
            <p:ph sz="half" idx="2"/>
          </p:nvPr>
        </p:nvSpPr>
        <p:spPr>
          <a:xfrm>
            <a:off x="7497761" y="838200"/>
            <a:ext cx="4572001" cy="5105400"/>
          </a:xfrm>
        </p:spPr>
        <p:txBody>
          <a:bodyPr/>
          <a:lstStyle/>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Time Frame:  1-2 50 minute class periods</a:t>
            </a:r>
          </a:p>
          <a:p>
            <a:pPr marL="345189" indent="-345189" eaLnBrk="1" fontAlgn="auto" hangingPunct="1">
              <a:lnSpc>
                <a:spcPct val="90000"/>
              </a:lnSpc>
              <a:spcAft>
                <a:spcPts val="0"/>
              </a:spcAft>
              <a:buClr>
                <a:schemeClr val="accent3"/>
              </a:buClr>
              <a:buFont typeface="Wingdings 2" pitchFamily="18" charset="2"/>
              <a:buNone/>
              <a:defRPr/>
            </a:pP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Differentiation strategies for this lesson: </a:t>
            </a:r>
          </a:p>
          <a:p>
            <a:pPr marL="345189" indent="-345189" eaLnBrk="1" fontAlgn="auto" hangingPunct="1">
              <a:lnSpc>
                <a:spcPct val="90000"/>
              </a:lnSpc>
              <a:spcAft>
                <a:spcPts val="0"/>
              </a:spcAft>
              <a:buClrTx/>
              <a:defRPr/>
            </a:pPr>
            <a:r>
              <a:rPr lang="en-US" sz="1200" dirty="0" smtClean="0"/>
              <a:t>The Slam Dunk can be completed individually, with a partner, or in small groups.</a:t>
            </a:r>
          </a:p>
          <a:p>
            <a:pPr marL="345189" indent="-345189" eaLnBrk="1" fontAlgn="auto" hangingPunct="1">
              <a:lnSpc>
                <a:spcPct val="90000"/>
              </a:lnSpc>
              <a:spcAft>
                <a:spcPts val="0"/>
              </a:spcAft>
              <a:buClrTx/>
              <a:buNone/>
              <a:defRPr/>
            </a:pP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hlinkClick r:id="rId7"/>
              </a:rPr>
              <a:t>Learning Styles addressed in this lesson:</a:t>
            </a: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Visual, Auditory,  Tactile</a:t>
            </a:r>
          </a:p>
          <a:p>
            <a:pPr marL="0" indent="-273050" eaLnBrk="1" hangingPunct="1">
              <a:buNone/>
              <a:defRPr/>
            </a:pPr>
            <a:endParaRPr lang="en-US" sz="1200" b="1" dirty="0" smtClean="0"/>
          </a:p>
          <a:p>
            <a:pPr marL="0" indent="-273050" eaLnBrk="1" hangingPunct="1">
              <a:buFont typeface="Wingdings 2" pitchFamily="18" charset="2"/>
              <a:buNone/>
              <a:defRPr/>
            </a:pPr>
            <a:endParaRPr lang="en-US" sz="1200" b="1" dirty="0" smtClean="0"/>
          </a:p>
          <a:p>
            <a:pPr marL="0" indent="-273050" eaLnBrk="1" hangingPunct="1">
              <a:buFont typeface="Wingdings 2" pitchFamily="18" charset="2"/>
              <a:buNone/>
              <a:defRPr/>
            </a:pPr>
            <a:r>
              <a:rPr lang="en-US" sz="1200" b="1" dirty="0" smtClean="0"/>
              <a:t>Notes to the teacher:</a:t>
            </a:r>
          </a:p>
          <a:p>
            <a:pPr marL="0" indent="-273050" eaLnBrk="1" hangingPunct="1">
              <a:defRPr/>
            </a:pPr>
            <a:r>
              <a:rPr lang="en-US" sz="1200" dirty="0" smtClean="0"/>
              <a:t>Collaborate with your school library media specialist to implement this lesson.</a:t>
            </a:r>
          </a:p>
        </p:txBody>
      </p:sp>
      <p:sp>
        <p:nvSpPr>
          <p:cNvPr id="8197" name="Text Box 10"/>
          <p:cNvSpPr txBox="1">
            <a:spLocks noChangeArrowheads="1"/>
          </p:cNvSpPr>
          <p:nvPr/>
        </p:nvSpPr>
        <p:spPr bwMode="auto">
          <a:xfrm>
            <a:off x="487362" y="6139754"/>
            <a:ext cx="11125200" cy="410470"/>
          </a:xfrm>
          <a:prstGeom prst="rect">
            <a:avLst/>
          </a:prstGeom>
          <a:noFill/>
          <a:ln w="9525">
            <a:noFill/>
            <a:miter lim="800000"/>
            <a:headEnd/>
            <a:tailEnd/>
          </a:ln>
        </p:spPr>
        <p:txBody>
          <a:bodyPr wrap="square" lIns="101700" tIns="50850" rIns="101700" bIns="50850">
            <a:spAutoFit/>
          </a:bodyPr>
          <a:lstStyle/>
          <a:p>
            <a:pPr algn="ctr"/>
            <a:r>
              <a:rPr lang="en-US" sz="1000" dirty="0" smtClean="0"/>
              <a:t> </a:t>
            </a:r>
            <a:r>
              <a:rPr lang="en-US" sz="1000" dirty="0"/>
              <a:t>Last updated April 2015</a:t>
            </a:r>
          </a:p>
          <a:p>
            <a:pPr algn="ctr"/>
            <a:r>
              <a:rPr lang="en-US" sz="1000" dirty="0"/>
              <a:t>Modified, reproduced, and published with permission from </a:t>
            </a:r>
            <a:r>
              <a:rPr lang="en-US" sz="1000" dirty="0" smtClean="0"/>
              <a:t>GCPS-ODL</a:t>
            </a:r>
            <a:r>
              <a:rPr lang="en-US" sz="1000" dirty="0"/>
              <a:t>. The models can be used for non-profit, educational school use only.</a:t>
            </a:r>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2</a:t>
            </a:r>
            <a:endParaRPr lang="en-US" sz="2000" b="1">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3</a:t>
            </a:r>
            <a:endParaRPr lang="en-US" sz="2000" b="1">
              <a:effectLst>
                <a:outerShdw blurRad="38100" dist="38100" dir="2700000" algn="tl">
                  <a:srgbClr val="C0C0C0"/>
                </a:outerShdw>
              </a:effectLst>
            </a:endParaRPr>
          </a:p>
        </p:txBody>
      </p:sp>
      <p:sp>
        <p:nvSpPr>
          <p:cNvPr id="17" name="Rectangle 19"/>
          <p:cNvSpPr>
            <a:spLocks noChangeArrowheads="1"/>
          </p:cNvSpPr>
          <p:nvPr/>
        </p:nvSpPr>
        <p:spPr bwMode="auto">
          <a:xfrm>
            <a:off x="10561638" y="228600"/>
            <a:ext cx="627062" cy="490538"/>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1" action="ppaction://hlinksldjump"/>
              </a:rPr>
              <a:t>6</a:t>
            </a:r>
            <a:endParaRPr lang="en-US" sz="2000" b="1" dirty="0">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2"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4</a:t>
            </a:r>
            <a:endParaRPr lang="en-US" sz="2000" b="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Human">
  <a:themeElements>
    <a:clrScheme name="Custom 3">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C594F"/>
      </a:hlink>
      <a:folHlink>
        <a:srgbClr val="138677"/>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3936</TotalTime>
  <Words>578</Words>
  <Application>Microsoft Office PowerPoint</Application>
  <PresentationFormat>Custom</PresentationFormat>
  <Paragraphs>104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Human</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Samantha Roller</cp:lastModifiedBy>
  <cp:revision>214</cp:revision>
  <dcterms:created xsi:type="dcterms:W3CDTF">2005-02-12T14:43:18Z</dcterms:created>
  <dcterms:modified xsi:type="dcterms:W3CDTF">2015-04-17T17:14:08Z</dcterms:modified>
</cp:coreProperties>
</file>