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5" r:id="rId1"/>
  </p:sldMasterIdLst>
  <p:notesMasterIdLst>
    <p:notesMasterId r:id="rId8"/>
  </p:notesMasterIdLst>
  <p:sldIdLst>
    <p:sldId id="256" r:id="rId2"/>
    <p:sldId id="257" r:id="rId3"/>
    <p:sldId id="258" r:id="rId4"/>
    <p:sldId id="259" r:id="rId5"/>
    <p:sldId id="260" r:id="rId6"/>
    <p:sldId id="261" r:id="rId7"/>
  </p:sldIdLst>
  <p:sldSz cx="12252325" cy="6858000"/>
  <p:notesSz cx="6858000" cy="9144000"/>
  <p:custDataLst>
    <p:tags r:id="rId10"/>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showScrollbar="0"/>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DE00"/>
    <a:srgbClr val="5F7791"/>
    <a:srgbClr val="5F77B0"/>
    <a:srgbClr val="D05400"/>
    <a:srgbClr val="FD450B"/>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936" y="-488"/>
      </p:cViewPr>
      <p:guideLst>
        <p:guide orient="horz" pos="2160"/>
        <p:guide pos="385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2E1797E1-263B-4206-8EA4-CB5357EA1041}" type="datetimeFigureOut">
              <a:rPr lang="en-US"/>
              <a:pPr>
                <a:defRPr/>
              </a:pPr>
              <a:t>5/8/15</a:t>
            </a:fld>
            <a:endParaRPr lang="en-US"/>
          </a:p>
        </p:txBody>
      </p:sp>
      <p:sp>
        <p:nvSpPr>
          <p:cNvPr id="4" name="Slide Image Placeholder 3"/>
          <p:cNvSpPr>
            <a:spLocks noGrp="1" noRot="1" noChangeAspect="1"/>
          </p:cNvSpPr>
          <p:nvPr>
            <p:ph type="sldImg" idx="2"/>
          </p:nvPr>
        </p:nvSpPr>
        <p:spPr>
          <a:xfrm>
            <a:off x="366713" y="685800"/>
            <a:ext cx="6124575"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C4600BF7-E33D-4B57-8E1A-BEAC50D9CF4C}" type="slidenum">
              <a:rPr lang="en-US"/>
              <a:pPr>
                <a:defRPr/>
              </a:pPr>
              <a:t>‹#›</a:t>
            </a:fld>
            <a:endParaRPr lang="en-US"/>
          </a:p>
        </p:txBody>
      </p:sp>
    </p:spTree>
    <p:extLst>
      <p:ext uri="{BB962C8B-B14F-4D97-AF65-F5344CB8AC3E}">
        <p14:creationId xmlns:p14="http://schemas.microsoft.com/office/powerpoint/2010/main" val="19352262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950D5753-8566-43C5-9688-78BBE69E84E6}" type="slidenum">
              <a:rPr lang="en-US" smtClean="0"/>
              <a:pPr/>
              <a:t>6</a:t>
            </a:fld>
            <a:endParaRPr lang="en-US" smtClean="0"/>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959235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2283" y="243841"/>
            <a:ext cx="11782653"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15472" y="882376"/>
            <a:ext cx="10016276"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17988" y="3869635"/>
            <a:ext cx="8811243"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pPr>
              <a:defRPr/>
            </a:pPr>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2F59A10B-A1F0-4187-BCCB-867634FF889E}" type="slidenum">
              <a:rPr lang="en-US" smtClean="0"/>
              <a:pPr>
                <a:defRPr/>
              </a:pPr>
              <a:t>‹#›</a:t>
            </a:fld>
            <a:endParaRPr lang="en-US"/>
          </a:p>
        </p:txBody>
      </p:sp>
      <p:cxnSp>
        <p:nvCxnSpPr>
          <p:cNvPr id="8" name="Straight Connector 7"/>
          <p:cNvCxnSpPr/>
          <p:nvPr/>
        </p:nvCxnSpPr>
        <p:spPr>
          <a:xfrm>
            <a:off x="1988451" y="3733800"/>
            <a:ext cx="8270320"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2374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5527043-1684-4073-8C4B-EA8752B85AE6}" type="slidenum">
              <a:rPr lang="en-US" smtClean="0"/>
              <a:pPr>
                <a:defRPr/>
              </a:pPr>
              <a:t>‹#›</a:t>
            </a:fld>
            <a:endParaRPr lang="en-US"/>
          </a:p>
        </p:txBody>
      </p:sp>
    </p:spTree>
    <p:extLst>
      <p:ext uri="{BB962C8B-B14F-4D97-AF65-F5344CB8AC3E}">
        <p14:creationId xmlns:p14="http://schemas.microsoft.com/office/powerpoint/2010/main" val="4172003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68070" y="762000"/>
            <a:ext cx="2335599"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8655" y="762000"/>
            <a:ext cx="7466261"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91B6C1A-54DD-4B6D-939A-0690C8E609A8}" type="slidenum">
              <a:rPr lang="en-US" smtClean="0"/>
              <a:pPr>
                <a:defRPr/>
              </a:pPr>
              <a:t>‹#›</a:t>
            </a:fld>
            <a:endParaRPr lang="en-US"/>
          </a:p>
        </p:txBody>
      </p:sp>
    </p:spTree>
    <p:extLst>
      <p:ext uri="{BB962C8B-B14F-4D97-AF65-F5344CB8AC3E}">
        <p14:creationId xmlns:p14="http://schemas.microsoft.com/office/powerpoint/2010/main" val="10820565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16" y="274638"/>
            <a:ext cx="11027093"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12616" y="1600201"/>
            <a:ext cx="5411444"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228265" y="1600201"/>
            <a:ext cx="5411444"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p:cNvSpPr>
          <p:nvPr>
            <p:ph type="dt" sz="half" idx="10"/>
          </p:nvPr>
        </p:nvSpPr>
        <p:spPr/>
        <p:txBody>
          <a:bodyPr/>
          <a:lstStyle>
            <a:lvl1pPr>
              <a:defRPr/>
            </a:lvl1pPr>
          </a:lstStyle>
          <a:p>
            <a:pPr>
              <a:defRPr/>
            </a:pP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1D482DA0-D828-43F3-B90D-433F762DC39B}" type="slidenum">
              <a:rPr/>
              <a:pPr>
                <a:defRPr/>
              </a:pPr>
              <a:t>‹#›</a:t>
            </a:fld>
            <a:endParaRPr/>
          </a:p>
        </p:txBody>
      </p:sp>
    </p:spTree>
    <p:extLst>
      <p:ext uri="{BB962C8B-B14F-4D97-AF65-F5344CB8AC3E}">
        <p14:creationId xmlns:p14="http://schemas.microsoft.com/office/powerpoint/2010/main" val="36424843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16" y="274638"/>
            <a:ext cx="11027093"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12616" y="1600200"/>
            <a:ext cx="11027093"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2616" y="3938589"/>
            <a:ext cx="11027093"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p:cNvSpPr>
          <p:nvPr>
            <p:ph type="dt" sz="half" idx="10"/>
          </p:nvPr>
        </p:nvSpPr>
        <p:spPr/>
        <p:txBody>
          <a:bodyPr/>
          <a:lstStyle>
            <a:lvl1pPr>
              <a:defRPr/>
            </a:lvl1pPr>
          </a:lstStyle>
          <a:p>
            <a:pPr>
              <a:defRPr/>
            </a:pP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DFFE1724-3487-4AD7-A0DE-2CBB53609F96}" type="slidenum">
              <a:rPr/>
              <a:pPr>
                <a:defRPr/>
              </a:pPr>
              <a:t>‹#›</a:t>
            </a:fld>
            <a:endParaRPr/>
          </a:p>
        </p:txBody>
      </p:sp>
    </p:spTree>
    <p:extLst>
      <p:ext uri="{BB962C8B-B14F-4D97-AF65-F5344CB8AC3E}">
        <p14:creationId xmlns:p14="http://schemas.microsoft.com/office/powerpoint/2010/main" val="33585281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12616" y="274638"/>
            <a:ext cx="11027093"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12616" y="1600201"/>
            <a:ext cx="5411444"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28265" y="1600201"/>
            <a:ext cx="5411444"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p:cNvSpPr>
          <p:nvPr>
            <p:ph type="dt" sz="half" idx="10"/>
          </p:nvPr>
        </p:nvSpPr>
        <p:spPr/>
        <p:txBody>
          <a:bodyPr/>
          <a:lstStyle>
            <a:lvl1pPr>
              <a:defRPr/>
            </a:lvl1pPr>
          </a:lstStyle>
          <a:p>
            <a:pPr>
              <a:defRPr/>
            </a:pP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FE3121E4-D9F9-436F-8DE3-3A75D6C3DC19}" type="slidenum">
              <a:rPr/>
              <a:pPr>
                <a:defRPr/>
              </a:pPr>
              <a:t>‹#›</a:t>
            </a:fld>
            <a:endParaRPr/>
          </a:p>
        </p:txBody>
      </p:sp>
    </p:spTree>
    <p:extLst>
      <p:ext uri="{BB962C8B-B14F-4D97-AF65-F5344CB8AC3E}">
        <p14:creationId xmlns:p14="http://schemas.microsoft.com/office/powerpoint/2010/main" val="1870568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3DA6F0B-BF1E-4931-ABF3-36E1D8564FB5}" type="slidenum">
              <a:rPr lang="en-US" smtClean="0"/>
              <a:pPr>
                <a:defRPr/>
              </a:pPr>
              <a:t>‹#›</a:t>
            </a:fld>
            <a:endParaRPr lang="en-US"/>
          </a:p>
        </p:txBody>
      </p:sp>
    </p:spTree>
    <p:extLst>
      <p:ext uri="{BB962C8B-B14F-4D97-AF65-F5344CB8AC3E}">
        <p14:creationId xmlns:p14="http://schemas.microsoft.com/office/powerpoint/2010/main" val="4048790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11898" y="1173575"/>
            <a:ext cx="10016276"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18388" y="4154520"/>
            <a:ext cx="8812485"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30E791B-A238-497D-A390-7E6B730ABD3C}" type="slidenum">
              <a:rPr lang="en-US" smtClean="0"/>
              <a:pPr>
                <a:defRPr/>
              </a:pPr>
              <a:t>‹#›</a:t>
            </a:fld>
            <a:endParaRPr lang="en-US"/>
          </a:p>
        </p:txBody>
      </p:sp>
      <p:cxnSp>
        <p:nvCxnSpPr>
          <p:cNvPr id="7" name="Straight Connector 6"/>
          <p:cNvCxnSpPr/>
          <p:nvPr/>
        </p:nvCxnSpPr>
        <p:spPr>
          <a:xfrm>
            <a:off x="1991004" y="4020408"/>
            <a:ext cx="827032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961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8655" y="2057399"/>
            <a:ext cx="4778407"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98623" y="2057400"/>
            <a:ext cx="4778407"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C732ADB-E5DB-40EB-BC9A-85A6ABDA0FE7}" type="slidenum">
              <a:rPr lang="en-US" smtClean="0"/>
              <a:pPr>
                <a:defRPr/>
              </a:pPr>
              <a:t>‹#›</a:t>
            </a:fld>
            <a:endParaRPr lang="en-US"/>
          </a:p>
        </p:txBody>
      </p:sp>
    </p:spTree>
    <p:extLst>
      <p:ext uri="{BB962C8B-B14F-4D97-AF65-F5344CB8AC3E}">
        <p14:creationId xmlns:p14="http://schemas.microsoft.com/office/powerpoint/2010/main" val="3038565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8655" y="2001511"/>
            <a:ext cx="4778407"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8655" y="2721483"/>
            <a:ext cx="4778407"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00192" y="1999032"/>
            <a:ext cx="4778407"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00192" y="2719322"/>
            <a:ext cx="4778407"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964209AD-792D-4EB8-876F-C5A406CF1B74}" type="slidenum">
              <a:rPr lang="en-US" smtClean="0"/>
              <a:pPr>
                <a:defRPr/>
              </a:pPr>
              <a:t>‹#›</a:t>
            </a:fld>
            <a:endParaRPr lang="en-US"/>
          </a:p>
        </p:txBody>
      </p:sp>
    </p:spTree>
    <p:extLst>
      <p:ext uri="{BB962C8B-B14F-4D97-AF65-F5344CB8AC3E}">
        <p14:creationId xmlns:p14="http://schemas.microsoft.com/office/powerpoint/2010/main" val="3654821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00572EF5-C9FF-4004-8754-7CEC3EF9E6DC}" type="slidenum">
              <a:rPr lang="en-US" smtClean="0"/>
              <a:pPr>
                <a:defRPr/>
              </a:pPr>
              <a:t>‹#›</a:t>
            </a:fld>
            <a:endParaRPr lang="en-US"/>
          </a:p>
        </p:txBody>
      </p:sp>
    </p:spTree>
    <p:extLst>
      <p:ext uri="{BB962C8B-B14F-4D97-AF65-F5344CB8AC3E}">
        <p14:creationId xmlns:p14="http://schemas.microsoft.com/office/powerpoint/2010/main" val="2157112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3118A948-413C-4CD4-8F47-F80B698694E9}" type="slidenum">
              <a:rPr lang="en-US" smtClean="0"/>
              <a:pPr>
                <a:defRPr/>
              </a:pPr>
              <a:t>‹#›</a:t>
            </a:fld>
            <a:endParaRPr lang="en-US"/>
          </a:p>
        </p:txBody>
      </p:sp>
    </p:spTree>
    <p:extLst>
      <p:ext uri="{BB962C8B-B14F-4D97-AF65-F5344CB8AC3E}">
        <p14:creationId xmlns:p14="http://schemas.microsoft.com/office/powerpoint/2010/main" val="111603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8655" y="1097280"/>
            <a:ext cx="3951375"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81115" y="1097280"/>
            <a:ext cx="5237869"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8655" y="2834640"/>
            <a:ext cx="3951375"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4AF8974-0888-486C-BE69-2CE07F42487E}" type="slidenum">
              <a:rPr lang="en-US" smtClean="0"/>
              <a:pPr>
                <a:defRPr/>
              </a:pPr>
              <a:t>‹#›</a:t>
            </a:fld>
            <a:endParaRPr lang="en-US"/>
          </a:p>
        </p:txBody>
      </p:sp>
    </p:spTree>
    <p:extLst>
      <p:ext uri="{BB962C8B-B14F-4D97-AF65-F5344CB8AC3E}">
        <p14:creationId xmlns:p14="http://schemas.microsoft.com/office/powerpoint/2010/main" val="3905458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8655" y="1097280"/>
            <a:ext cx="3951375"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40032" y="1069847"/>
            <a:ext cx="6129226"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8655" y="2834640"/>
            <a:ext cx="3951375"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79F384A-67F7-4B93-890D-3B6783F1244F}" type="slidenum">
              <a:rPr lang="en-US" smtClean="0"/>
              <a:pPr>
                <a:defRPr/>
              </a:pPr>
              <a:t>‹#›</a:t>
            </a:fld>
            <a:endParaRPr lang="en-US"/>
          </a:p>
        </p:txBody>
      </p:sp>
    </p:spTree>
    <p:extLst>
      <p:ext uri="{BB962C8B-B14F-4D97-AF65-F5344CB8AC3E}">
        <p14:creationId xmlns:p14="http://schemas.microsoft.com/office/powerpoint/2010/main" val="182894853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2283" y="243841"/>
            <a:ext cx="11782653"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8656" y="609600"/>
            <a:ext cx="9924383"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8656" y="2057400"/>
            <a:ext cx="992172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8651" y="6223829"/>
            <a:ext cx="2340598" cy="365125"/>
          </a:xfrm>
          <a:prstGeom prst="rect">
            <a:avLst/>
          </a:prstGeom>
        </p:spPr>
        <p:txBody>
          <a:bodyPr vert="horz" lIns="91440" tIns="45720" rIns="91440" bIns="45720" rtlCol="0" anchor="ctr"/>
          <a:lstStyle>
            <a:lvl1pPr algn="l">
              <a:defRPr sz="1200">
                <a:solidFill>
                  <a:schemeClr val="accent1"/>
                </a:solidFill>
              </a:defRPr>
            </a:lvl1pPr>
          </a:lstStyle>
          <a:p>
            <a:pPr>
              <a:defRPr/>
            </a:pPr>
            <a:endParaRPr lang="en-US"/>
          </a:p>
        </p:txBody>
      </p:sp>
      <p:sp>
        <p:nvSpPr>
          <p:cNvPr id="5" name="Footer Placeholder 4"/>
          <p:cNvSpPr>
            <a:spLocks noGrp="1"/>
          </p:cNvSpPr>
          <p:nvPr>
            <p:ph type="ftr" sz="quarter" idx="3"/>
          </p:nvPr>
        </p:nvSpPr>
        <p:spPr>
          <a:xfrm>
            <a:off x="3968688" y="6223829"/>
            <a:ext cx="4741117" cy="365125"/>
          </a:xfrm>
          <a:prstGeom prst="rect">
            <a:avLst/>
          </a:prstGeom>
        </p:spPr>
        <p:txBody>
          <a:bodyPr vert="horz" lIns="91440" tIns="45720" rIns="91440" bIns="45720" rtlCol="0" anchor="ctr"/>
          <a:lstStyle>
            <a:lvl1pPr algn="ctr">
              <a:defRPr sz="1200">
                <a:solidFill>
                  <a:schemeClr val="accent1"/>
                </a:solidFill>
              </a:defRPr>
            </a:lvl1pPr>
          </a:lstStyle>
          <a:p>
            <a:pPr>
              <a:defRPr/>
            </a:pPr>
            <a:endParaRPr lang="en-US"/>
          </a:p>
        </p:txBody>
      </p:sp>
      <p:sp>
        <p:nvSpPr>
          <p:cNvPr id="6" name="Slide Number Placeholder 5"/>
          <p:cNvSpPr>
            <a:spLocks noGrp="1"/>
          </p:cNvSpPr>
          <p:nvPr>
            <p:ph type="sldNum" sz="quarter" idx="4"/>
          </p:nvPr>
        </p:nvSpPr>
        <p:spPr>
          <a:xfrm>
            <a:off x="9375692" y="6223829"/>
            <a:ext cx="1714659" cy="365125"/>
          </a:xfrm>
          <a:prstGeom prst="rect">
            <a:avLst/>
          </a:prstGeom>
        </p:spPr>
        <p:txBody>
          <a:bodyPr vert="horz" lIns="91440" tIns="45720" rIns="91440" bIns="45720" rtlCol="0" anchor="ctr"/>
          <a:lstStyle>
            <a:lvl1pPr algn="r">
              <a:defRPr sz="1200">
                <a:solidFill>
                  <a:schemeClr val="accent1"/>
                </a:solidFill>
              </a:defRPr>
            </a:lvl1pPr>
          </a:lstStyle>
          <a:p>
            <a:pPr>
              <a:defRPr/>
            </a:pPr>
            <a:fld id="{56751BC0-EFD2-4ACE-A731-D7145E2EF275}" type="slidenum">
              <a:rPr lang="en-US" smtClean="0"/>
              <a:pPr>
                <a:defRPr/>
              </a:pPr>
              <a:t>‹#›</a:t>
            </a:fld>
            <a:endParaRPr lang="en-US"/>
          </a:p>
        </p:txBody>
      </p:sp>
    </p:spTree>
    <p:extLst>
      <p:ext uri="{BB962C8B-B14F-4D97-AF65-F5344CB8AC3E}">
        <p14:creationId xmlns:p14="http://schemas.microsoft.com/office/powerpoint/2010/main" val="4202786414"/>
      </p:ext>
    </p:extLst>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 id="2147483937" r:id="rId12"/>
    <p:sldLayoutId id="2147483938" r:id="rId13"/>
    <p:sldLayoutId id="2147483939" r:id="rId14"/>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1.xml"/><Relationship Id="rId4" Type="http://schemas.openxmlformats.org/officeDocument/2006/relationships/slide" Target="slide2.xml"/><Relationship Id="rId5" Type="http://schemas.openxmlformats.org/officeDocument/2006/relationships/slide" Target="slide3.xml"/><Relationship Id="rId6" Type="http://schemas.openxmlformats.org/officeDocument/2006/relationships/slide" Target="slide6.xml"/><Relationship Id="rId7" Type="http://schemas.openxmlformats.org/officeDocument/2006/relationships/slide" Target="slide5.xml"/><Relationship Id="rId8" Type="http://schemas.openxmlformats.org/officeDocument/2006/relationships/slide" Target="slide4.xml"/><Relationship Id="rId1" Type="http://schemas.openxmlformats.org/officeDocument/2006/relationships/slideLayout" Target="../slideLayouts/slideLayout12.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9" Type="http://schemas.openxmlformats.org/officeDocument/2006/relationships/hyperlink" Target="http://dnr2.maryland.gov/wildlife/Pages/plants_wildlife/serpentine.aspx" TargetMode="External"/><Relationship Id="rId20" Type="http://schemas.openxmlformats.org/officeDocument/2006/relationships/hyperlink" Target="http://www.chesapeakebay.net/discover/bayecosystem/foodwebs" TargetMode="External"/><Relationship Id="rId21" Type="http://schemas.openxmlformats.org/officeDocument/2006/relationships/hyperlink" Target="https://www.youtube.com/watch?v=SWvtRf4TAO4" TargetMode="External"/><Relationship Id="rId22" Type="http://schemas.openxmlformats.org/officeDocument/2006/relationships/hyperlink" Target="http://www.watchknowlearn.org/Video.aspx?VideoID=6663" TargetMode="External"/><Relationship Id="rId23" Type="http://schemas.openxmlformats.org/officeDocument/2006/relationships/hyperlink" Target="http://www.worldbookonline.com/student/home" TargetMode="External"/><Relationship Id="rId24" Type="http://schemas.openxmlformats.org/officeDocument/2006/relationships/image" Target="../media/image4.png"/><Relationship Id="rId25" Type="http://schemas.openxmlformats.org/officeDocument/2006/relationships/image" Target="../media/image5.png"/><Relationship Id="rId10" Type="http://schemas.openxmlformats.org/officeDocument/2006/relationships/hyperlink" Target="http://www.dnr.state.md.us/wildlife/Plants_Wildlife/serpentine.asp" TargetMode="External"/><Relationship Id="rId11" Type="http://schemas.openxmlformats.org/officeDocument/2006/relationships/image" Target="../media/image2.jpeg"/><Relationship Id="rId12" Type="http://schemas.openxmlformats.org/officeDocument/2006/relationships/slide" Target="slide1.xml"/><Relationship Id="rId13" Type="http://schemas.openxmlformats.org/officeDocument/2006/relationships/slide" Target="slide2.xml"/><Relationship Id="rId14" Type="http://schemas.openxmlformats.org/officeDocument/2006/relationships/slide" Target="slide3.xml"/><Relationship Id="rId15" Type="http://schemas.openxmlformats.org/officeDocument/2006/relationships/slide" Target="slide6.xml"/><Relationship Id="rId16" Type="http://schemas.openxmlformats.org/officeDocument/2006/relationships/slide" Target="slide5.xml"/><Relationship Id="rId17" Type="http://schemas.openxmlformats.org/officeDocument/2006/relationships/slide" Target="slide4.xml"/><Relationship Id="rId18" Type="http://schemas.openxmlformats.org/officeDocument/2006/relationships/hyperlink" Target="http://www.ftexploring.com/energy/energy-1.htm" TargetMode="External"/><Relationship Id="rId19" Type="http://schemas.openxmlformats.org/officeDocument/2006/relationships/image" Target="../media/image3.png"/><Relationship Id="rId1" Type="http://schemas.openxmlformats.org/officeDocument/2006/relationships/slideLayout" Target="../slideLayouts/slideLayout12.xml"/><Relationship Id="rId2" Type="http://schemas.openxmlformats.org/officeDocument/2006/relationships/hyperlink" Target="http://www.chesapeakebay.net/S=0/fieldguide/categories/category/marshes_wetlands" TargetMode="External"/><Relationship Id="rId3" Type="http://schemas.openxmlformats.org/officeDocument/2006/relationships/hyperlink" Target="http://www.exploringnature.org/db/detail.php?dbID=44&amp;detID=591" TargetMode="External"/><Relationship Id="rId4" Type="http://schemas.openxmlformats.org/officeDocument/2006/relationships/hyperlink" Target="http://www.chesapeakebay.net/S=0/fieldguide/categories/category/beaches_tidal_flats" TargetMode="External"/><Relationship Id="rId5" Type="http://schemas.openxmlformats.org/officeDocument/2006/relationships/hyperlink" Target="http://www.exploringnature.org/db/detail.php?dbID=44&amp;detID=581" TargetMode="External"/><Relationship Id="rId6" Type="http://schemas.openxmlformats.org/officeDocument/2006/relationships/hyperlink" Target="http://www.chesapeakebay.net/S=0/fieldguide/categories/category/forests_uplands" TargetMode="External"/><Relationship Id="rId7" Type="http://schemas.openxmlformats.org/officeDocument/2006/relationships/hyperlink" Target="http://www.exploringnature.org/db/detail.php?dbID=44&amp;detID=573" TargetMode="External"/><Relationship Id="rId8" Type="http://schemas.openxmlformats.org/officeDocument/2006/relationships/hyperlink" Target="http://www.exploringnature.org/db/detail.php?dbID=44&amp;detID=568" TargetMode="External"/></Relationships>
</file>

<file path=ppt/slides/_rels/slide3.xml.rels><?xml version="1.0" encoding="UTF-8" standalone="yes"?>
<Relationships xmlns="http://schemas.openxmlformats.org/package/2006/relationships"><Relationship Id="rId3" Type="http://schemas.openxmlformats.org/officeDocument/2006/relationships/slide" Target="slide1.xml"/><Relationship Id="rId4" Type="http://schemas.openxmlformats.org/officeDocument/2006/relationships/slide" Target="slide2.xml"/><Relationship Id="rId5" Type="http://schemas.openxmlformats.org/officeDocument/2006/relationships/slide" Target="slide3.xml"/><Relationship Id="rId6" Type="http://schemas.openxmlformats.org/officeDocument/2006/relationships/slide" Target="slide6.xml"/><Relationship Id="rId7" Type="http://schemas.openxmlformats.org/officeDocument/2006/relationships/slide" Target="slide5.xml"/><Relationship Id="rId8" Type="http://schemas.openxmlformats.org/officeDocument/2006/relationships/slide" Target="slide4.xml"/><Relationship Id="rId9" Type="http://schemas.openxmlformats.org/officeDocument/2006/relationships/hyperlink" Target="http://www.worldbookonline.com/student/extmedia?id=ar173240&amp;st=ecosystems&amp;em=lr001533" TargetMode="External"/><Relationship Id="rId1" Type="http://schemas.openxmlformats.org/officeDocument/2006/relationships/slideLayout" Target="../slideLayouts/slideLayout12.xml"/><Relationship Id="rId2" Type="http://schemas.openxmlformats.org/officeDocument/2006/relationships/image" Target="../media/image6.png"/></Relationships>
</file>

<file path=ppt/slides/_rels/slide4.xml.rels><?xml version="1.0" encoding="UTF-8" standalone="yes"?>
<Relationships xmlns="http://schemas.openxmlformats.org/package/2006/relationships"><Relationship Id="rId11" Type="http://schemas.openxmlformats.org/officeDocument/2006/relationships/slide" Target="slide6.xml"/><Relationship Id="rId12" Type="http://schemas.openxmlformats.org/officeDocument/2006/relationships/slide" Target="slide5.xml"/><Relationship Id="rId13" Type="http://schemas.openxmlformats.org/officeDocument/2006/relationships/slide" Target="slide4.xml"/><Relationship Id="rId14" Type="http://schemas.openxmlformats.org/officeDocument/2006/relationships/hyperlink" Target="http://www.sciencepartners.info/?page_id=497" TargetMode="External"/><Relationship Id="rId1" Type="http://schemas.openxmlformats.org/officeDocument/2006/relationships/slideLayout" Target="../slideLayouts/slideLayout13.xml"/><Relationship Id="rId2" Type="http://schemas.openxmlformats.org/officeDocument/2006/relationships/hyperlink" Target="http://bellinghamschools.org/sites/default/files/technology/TechWeb/Desktop_Publishing/PblBrocHow.htm" TargetMode="External"/><Relationship Id="rId3" Type="http://schemas.openxmlformats.org/officeDocument/2006/relationships/hyperlink" Target="http://www.bcps.org/offices/lis/models/tips/elemskills/ppcreate.html" TargetMode="External"/><Relationship Id="rId4" Type="http://schemas.openxmlformats.org/officeDocument/2006/relationships/hyperlink" Target="http://rubistar.4teachers.org/index.php?screen=ShowRubric&amp;rubric_id=2451313&amp;" TargetMode="External"/><Relationship Id="rId5" Type="http://schemas.openxmlformats.org/officeDocument/2006/relationships/hyperlink" Target="http://prezi.com/" TargetMode="External"/><Relationship Id="rId6" Type="http://schemas.openxmlformats.org/officeDocument/2006/relationships/hyperlink" Target="http://rubistar.4teachers.org/index.php?screen=ShowRubric&amp;rubric_id=2451314&amp;" TargetMode="External"/><Relationship Id="rId7" Type="http://schemas.openxmlformats.org/officeDocument/2006/relationships/image" Target="../media/image7.png"/><Relationship Id="rId8" Type="http://schemas.openxmlformats.org/officeDocument/2006/relationships/slide" Target="slide1.xml"/><Relationship Id="rId9" Type="http://schemas.openxmlformats.org/officeDocument/2006/relationships/slide" Target="slide2.xml"/><Relationship Id="rId10" Type="http://schemas.openxmlformats.org/officeDocument/2006/relationships/slide" Target="slide3.xml"/></Relationships>
</file>

<file path=ppt/slides/_rels/slide5.xml.rels><?xml version="1.0" encoding="UTF-8" standalone="yes"?>
<Relationships xmlns="http://schemas.openxmlformats.org/package/2006/relationships"><Relationship Id="rId11" Type="http://schemas.openxmlformats.org/officeDocument/2006/relationships/slide" Target="slide5.xml"/><Relationship Id="rId12" Type="http://schemas.openxmlformats.org/officeDocument/2006/relationships/slide" Target="slide4.xml"/><Relationship Id="rId1" Type="http://schemas.openxmlformats.org/officeDocument/2006/relationships/slideLayout" Target="../slideLayouts/slideLayout14.xml"/><Relationship Id="rId2" Type="http://schemas.openxmlformats.org/officeDocument/2006/relationships/hyperlink" Target="http://www.pbslearningmedia.org/asset/lsps07_int_ecosystem/" TargetMode="External"/><Relationship Id="rId3" Type="http://schemas.openxmlformats.org/officeDocument/2006/relationships/image" Target="../media/image8.png"/><Relationship Id="rId4" Type="http://schemas.openxmlformats.org/officeDocument/2006/relationships/hyperlink" Target="http://www.dnr.state.md.us/wildlife/Habitat/WildAcres/wawildflowers.asp" TargetMode="External"/><Relationship Id="rId5" Type="http://schemas.openxmlformats.org/officeDocument/2006/relationships/hyperlink" Target="http://www.kidsgardening.org/node/12046" TargetMode="External"/><Relationship Id="rId6" Type="http://schemas.openxmlformats.org/officeDocument/2006/relationships/hyperlink" Target="http://studyjams.scholastic.com/studyjams/jams/science/ecosystems/ecosystems.htm" TargetMode="External"/><Relationship Id="rId7" Type="http://schemas.openxmlformats.org/officeDocument/2006/relationships/slide" Target="slide1.xml"/><Relationship Id="rId8" Type="http://schemas.openxmlformats.org/officeDocument/2006/relationships/slide" Target="slide2.xml"/><Relationship Id="rId9" Type="http://schemas.openxmlformats.org/officeDocument/2006/relationships/slide" Target="slide3.xml"/><Relationship Id="rId10" Type="http://schemas.openxmlformats.org/officeDocument/2006/relationships/slide" Target="slide6.xml"/></Relationships>
</file>

<file path=ppt/slides/_rels/slide6.xml.rels><?xml version="1.0" encoding="UTF-8" standalone="yes"?>
<Relationships xmlns="http://schemas.openxmlformats.org/package/2006/relationships"><Relationship Id="rId11" Type="http://schemas.openxmlformats.org/officeDocument/2006/relationships/slide" Target="slide6.xml"/><Relationship Id="rId12" Type="http://schemas.openxmlformats.org/officeDocument/2006/relationships/slide" Target="slide5.xml"/><Relationship Id="rId13" Type="http://schemas.openxmlformats.org/officeDocument/2006/relationships/slide" Target="slide4.xml"/><Relationship Id="rId1" Type="http://schemas.openxmlformats.org/officeDocument/2006/relationships/slideLayout" Target="../slideLayouts/slideLayout4.xml"/><Relationship Id="rId2" Type="http://schemas.openxmlformats.org/officeDocument/2006/relationships/notesSlide" Target="../notesSlides/notesSlide1.xml"/><Relationship Id="rId3" Type="http://schemas.openxmlformats.org/officeDocument/2006/relationships/hyperlink" Target="http://mdk12.org/instruction/curriculum/index.html" TargetMode="External"/><Relationship Id="rId4" Type="http://schemas.openxmlformats.org/officeDocument/2006/relationships/hyperlink" Target="http://www.mdk12.org/instruction/commoncore/index.html" TargetMode="External"/><Relationship Id="rId5" Type="http://schemas.openxmlformats.org/officeDocument/2006/relationships/hyperlink" Target="http://www.ala.org/ala/mgrps/divs/aasl/guidelinesandstandards/learningstandards/AASL_LearningStandards.pdf" TargetMode="External"/><Relationship Id="rId6" Type="http://schemas.openxmlformats.org/officeDocument/2006/relationships/hyperlink" Target="http://www.iste.org/docs/pdfs/20-14_ISTE_Standards-S_PDF.pdf" TargetMode="External"/><Relationship Id="rId7" Type="http://schemas.openxmlformats.org/officeDocument/2006/relationships/hyperlink" Target="http://www.bcps.org/offices/lis/models/tips/styles.html" TargetMode="External"/><Relationship Id="rId8" Type="http://schemas.openxmlformats.org/officeDocument/2006/relationships/slide" Target="slide1.xml"/><Relationship Id="rId9" Type="http://schemas.openxmlformats.org/officeDocument/2006/relationships/slide" Target="slide2.xml"/><Relationship Id="rId10" Type="http://schemas.openxmlformats.org/officeDocument/2006/relationships/slide" Target="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7" name="Rectangle 9"/>
          <p:cNvSpPr>
            <a:spLocks noGrp="1" noChangeArrowheads="1"/>
          </p:cNvSpPr>
          <p:nvPr>
            <p:ph type="title"/>
          </p:nvPr>
        </p:nvSpPr>
        <p:spPr>
          <a:xfrm>
            <a:off x="182562" y="685800"/>
            <a:ext cx="3124200" cy="579438"/>
          </a:xfrm>
        </p:spPr>
        <p:txBody>
          <a:bodyPr/>
          <a:lstStyle/>
          <a:p>
            <a:pPr algn="l" eaLnBrk="1" fontAlgn="auto" hangingPunct="1">
              <a:spcBef>
                <a:spcPts val="0"/>
              </a:spcBef>
              <a:spcAft>
                <a:spcPts val="0"/>
              </a:spcAft>
              <a:defRPr/>
            </a:pPr>
            <a:r>
              <a:rPr sz="2800" dirty="0">
                <a:solidFill>
                  <a:schemeClr val="tx2">
                    <a:shade val="85000"/>
                    <a:satMod val="150000"/>
                  </a:schemeClr>
                </a:solidFill>
              </a:rPr>
              <a:t>1. </a:t>
            </a:r>
            <a:r>
              <a:rPr sz="2800" dirty="0" smtClean="0">
                <a:solidFill>
                  <a:schemeClr val="tx2">
                    <a:shade val="85000"/>
                    <a:satMod val="150000"/>
                  </a:schemeClr>
                </a:solidFill>
              </a:rPr>
              <a:t>Question</a:t>
            </a:r>
            <a:endParaRPr sz="2800" dirty="0">
              <a:solidFill>
                <a:schemeClr val="tx2">
                  <a:shade val="85000"/>
                  <a:satMod val="150000"/>
                </a:schemeClr>
              </a:solidFill>
            </a:endParaRPr>
          </a:p>
        </p:txBody>
      </p:sp>
      <p:sp>
        <p:nvSpPr>
          <p:cNvPr id="2058" name="Rectangle 10"/>
          <p:cNvSpPr>
            <a:spLocks noGrp="1" noChangeArrowheads="1"/>
          </p:cNvSpPr>
          <p:nvPr>
            <p:ph type="body" sz="half" idx="1"/>
          </p:nvPr>
        </p:nvSpPr>
        <p:spPr>
          <a:xfrm>
            <a:off x="487362" y="1295400"/>
            <a:ext cx="5411787" cy="4495800"/>
          </a:xfrm>
        </p:spPr>
        <p:txBody>
          <a:bodyPr>
            <a:normAutofit/>
          </a:bodyPr>
          <a:lstStyle/>
          <a:p>
            <a:pPr>
              <a:lnSpc>
                <a:spcPct val="90000"/>
              </a:lnSpc>
              <a:buFontTx/>
              <a:buNone/>
              <a:defRPr/>
            </a:pPr>
            <a:r>
              <a:rPr lang="en-US" sz="1800" dirty="0" smtClean="0"/>
              <a:t> </a:t>
            </a:r>
            <a:r>
              <a:rPr lang="en-US" sz="1800" b="1" dirty="0"/>
              <a:t>An ecosystem is a complex set of relationships among living and non-living things. </a:t>
            </a:r>
            <a:r>
              <a:rPr lang="en-US" sz="1800" b="1" dirty="0" smtClean="0"/>
              <a:t>The </a:t>
            </a:r>
            <a:r>
              <a:rPr lang="en-US" sz="1800" b="1" dirty="0"/>
              <a:t>living, once living, and non-living factors of an area </a:t>
            </a:r>
            <a:r>
              <a:rPr lang="en-US" sz="1800" b="1" dirty="0" smtClean="0"/>
              <a:t>interact </a:t>
            </a:r>
            <a:r>
              <a:rPr lang="en-US" sz="1800" b="1" dirty="0"/>
              <a:t>with each </a:t>
            </a:r>
            <a:r>
              <a:rPr lang="en-US" sz="1800" b="1" dirty="0" smtClean="0"/>
              <a:t>other in an ecosystem.</a:t>
            </a:r>
            <a:endParaRPr lang="en-US" sz="1800" b="1" dirty="0"/>
          </a:p>
          <a:p>
            <a:pPr>
              <a:lnSpc>
                <a:spcPct val="90000"/>
              </a:lnSpc>
              <a:buFontTx/>
              <a:buNone/>
              <a:defRPr/>
            </a:pPr>
            <a:r>
              <a:rPr lang="en-US" sz="1800" b="1" dirty="0" smtClean="0"/>
              <a:t> </a:t>
            </a:r>
            <a:r>
              <a:rPr lang="en-US" sz="1800" b="1" dirty="0"/>
              <a:t>Habitats are </a:t>
            </a:r>
            <a:r>
              <a:rPr lang="en-US" sz="1800" b="1" dirty="0" smtClean="0"/>
              <a:t>the </a:t>
            </a:r>
            <a:r>
              <a:rPr lang="en-US" sz="1800" b="1" dirty="0"/>
              <a:t>place where a plant or animal lives which provides the resources for energy (food), water, and </a:t>
            </a:r>
            <a:r>
              <a:rPr lang="en-US" sz="1800" b="1" dirty="0" smtClean="0"/>
              <a:t>space.  </a:t>
            </a:r>
          </a:p>
          <a:p>
            <a:pPr>
              <a:lnSpc>
                <a:spcPct val="90000"/>
              </a:lnSpc>
              <a:buFontTx/>
              <a:buNone/>
              <a:defRPr/>
            </a:pPr>
            <a:endParaRPr lang="en-US" sz="1800" b="1" dirty="0"/>
          </a:p>
          <a:p>
            <a:pPr marL="0" indent="-274320" eaLnBrk="1" fontAlgn="auto" hangingPunct="1">
              <a:lnSpc>
                <a:spcPct val="90000"/>
              </a:lnSpc>
              <a:spcBef>
                <a:spcPts val="0"/>
              </a:spcBef>
              <a:spcAft>
                <a:spcPts val="0"/>
              </a:spcAft>
              <a:buFontTx/>
              <a:buNone/>
              <a:defRPr/>
            </a:pPr>
            <a:r>
              <a:rPr lang="en-US" sz="1800" b="1" dirty="0" smtClean="0"/>
              <a:t>What </a:t>
            </a:r>
            <a:r>
              <a:rPr lang="en-US" sz="1800" b="1" dirty="0"/>
              <a:t>is the food </a:t>
            </a:r>
            <a:r>
              <a:rPr lang="en-US" sz="1800" b="1" dirty="0" smtClean="0"/>
              <a:t>chain and what </a:t>
            </a:r>
            <a:r>
              <a:rPr lang="en-US" sz="1800" b="1" dirty="0"/>
              <a:t>happens when an organism is removed from the food </a:t>
            </a:r>
            <a:r>
              <a:rPr lang="en-US" sz="1800" b="1" dirty="0" smtClean="0"/>
              <a:t>chain?   </a:t>
            </a:r>
            <a:endParaRPr lang="en-US" sz="1800" b="1" dirty="0"/>
          </a:p>
          <a:p>
            <a:pPr marL="0" indent="-274320" eaLnBrk="1" fontAlgn="auto" hangingPunct="1">
              <a:lnSpc>
                <a:spcPct val="90000"/>
              </a:lnSpc>
              <a:spcBef>
                <a:spcPts val="0"/>
              </a:spcBef>
              <a:spcAft>
                <a:spcPts val="0"/>
              </a:spcAft>
              <a:buFontTx/>
              <a:buNone/>
              <a:defRPr/>
            </a:pPr>
            <a:r>
              <a:rPr lang="en-US" sz="1800" b="1" dirty="0" smtClean="0"/>
              <a:t>What </a:t>
            </a:r>
            <a:r>
              <a:rPr lang="en-US" sz="1800" b="1" dirty="0"/>
              <a:t>are the roles of producers, consumers, and decomposers in a food chain? </a:t>
            </a:r>
            <a:endParaRPr lang="en-US" sz="1800" b="1" dirty="0" smtClean="0"/>
          </a:p>
          <a:p>
            <a:pPr marL="0" indent="-274320" eaLnBrk="1" fontAlgn="auto" hangingPunct="1">
              <a:lnSpc>
                <a:spcPct val="90000"/>
              </a:lnSpc>
              <a:spcBef>
                <a:spcPts val="0"/>
              </a:spcBef>
              <a:spcAft>
                <a:spcPts val="0"/>
              </a:spcAft>
              <a:buFontTx/>
              <a:buNone/>
              <a:defRPr/>
            </a:pPr>
            <a:r>
              <a:rPr lang="en-US" sz="1800" b="1" dirty="0" smtClean="0"/>
              <a:t>What </a:t>
            </a:r>
            <a:r>
              <a:rPr lang="en-US" sz="1800" b="1" dirty="0"/>
              <a:t>happens when there is competition for space, food, and water?  </a:t>
            </a:r>
          </a:p>
          <a:p>
            <a:pPr marL="0" indent="-274320" eaLnBrk="1" fontAlgn="auto" hangingPunct="1">
              <a:lnSpc>
                <a:spcPct val="90000"/>
              </a:lnSpc>
              <a:spcBef>
                <a:spcPts val="0"/>
              </a:spcBef>
              <a:spcAft>
                <a:spcPts val="0"/>
              </a:spcAft>
              <a:buFontTx/>
              <a:buNone/>
              <a:defRPr/>
            </a:pPr>
            <a:endParaRPr lang="en-US" sz="1800" b="1" dirty="0"/>
          </a:p>
          <a:p>
            <a:pPr marL="0" indent="-274320" eaLnBrk="1" fontAlgn="auto" hangingPunct="1">
              <a:lnSpc>
                <a:spcPct val="90000"/>
              </a:lnSpc>
              <a:spcBef>
                <a:spcPts val="0"/>
              </a:spcBef>
              <a:spcAft>
                <a:spcPts val="0"/>
              </a:spcAft>
              <a:buFontTx/>
              <a:buNone/>
              <a:defRPr/>
            </a:pPr>
            <a:endParaRPr lang="en-US" sz="1800" dirty="0"/>
          </a:p>
          <a:p>
            <a:pPr marL="0" indent="-274320" eaLnBrk="1" fontAlgn="auto" hangingPunct="1">
              <a:lnSpc>
                <a:spcPct val="90000"/>
              </a:lnSpc>
              <a:spcBef>
                <a:spcPts val="0"/>
              </a:spcBef>
              <a:spcAft>
                <a:spcPts val="0"/>
              </a:spcAft>
              <a:buFontTx/>
              <a:buNone/>
              <a:defRPr/>
            </a:pPr>
            <a:endParaRPr lang="en-US" sz="1800" dirty="0" smtClean="0"/>
          </a:p>
          <a:p>
            <a:pPr marL="0" indent="-274320" eaLnBrk="1" fontAlgn="auto" hangingPunct="1">
              <a:lnSpc>
                <a:spcPct val="90000"/>
              </a:lnSpc>
              <a:spcBef>
                <a:spcPts val="0"/>
              </a:spcBef>
              <a:spcAft>
                <a:spcPts val="0"/>
              </a:spcAft>
              <a:buFontTx/>
              <a:buNone/>
              <a:defRPr/>
            </a:pPr>
            <a:endParaRPr lang="en-US" b="1" dirty="0">
              <a:solidFill>
                <a:srgbClr val="D05400"/>
              </a:solidFill>
            </a:endParaRPr>
          </a:p>
          <a:p>
            <a:pPr marL="0" indent="-274320" eaLnBrk="1" fontAlgn="auto" hangingPunct="1">
              <a:lnSpc>
                <a:spcPct val="90000"/>
              </a:lnSpc>
              <a:spcBef>
                <a:spcPts val="0"/>
              </a:spcBef>
              <a:spcAft>
                <a:spcPts val="0"/>
              </a:spcAft>
              <a:buFontTx/>
              <a:buNone/>
              <a:defRPr/>
            </a:pPr>
            <a:endParaRPr lang="en-US" sz="2000" dirty="0"/>
          </a:p>
        </p:txBody>
      </p:sp>
      <p:pic>
        <p:nvPicPr>
          <p:cNvPr id="2" name="Content Placeholder 1"/>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6659562" y="1295400"/>
            <a:ext cx="4668131" cy="3509962"/>
          </a:xfrm>
        </p:spPr>
      </p:pic>
      <p:sp>
        <p:nvSpPr>
          <p:cNvPr id="2060" name="Rectangle 12"/>
          <p:cNvSpPr>
            <a:spLocks noChangeArrowheads="1"/>
          </p:cNvSpPr>
          <p:nvPr/>
        </p:nvSpPr>
        <p:spPr bwMode="auto">
          <a:xfrm>
            <a:off x="7540625" y="271463"/>
            <a:ext cx="627063" cy="490537"/>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FFFFFF"/>
                  </a:outerShdw>
                </a:effectLst>
                <a:hlinkClick r:id="rId3" action="ppaction://hlinksldjump"/>
              </a:rPr>
              <a:t>1</a:t>
            </a:r>
            <a:endParaRPr lang="en-US" sz="2000" b="1" dirty="0">
              <a:effectLst>
                <a:outerShdw blurRad="38100" dist="38100" dir="2700000" algn="tl">
                  <a:srgbClr val="FFFFFF"/>
                </a:outerShdw>
              </a:effectLst>
            </a:endParaRPr>
          </a:p>
        </p:txBody>
      </p:sp>
      <p:sp>
        <p:nvSpPr>
          <p:cNvPr id="2061" name="Rectangle 13"/>
          <p:cNvSpPr>
            <a:spLocks noChangeArrowheads="1"/>
          </p:cNvSpPr>
          <p:nvPr/>
        </p:nvSpPr>
        <p:spPr bwMode="auto">
          <a:xfrm>
            <a:off x="81534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4" action="ppaction://hlinksldjump"/>
              </a:rPr>
              <a:t>2</a:t>
            </a:r>
            <a:endParaRPr lang="en-US" sz="2000" b="1">
              <a:effectLst>
                <a:outerShdw blurRad="38100" dist="38100" dir="2700000" algn="tl">
                  <a:srgbClr val="C0C0C0"/>
                </a:outerShdw>
              </a:effectLst>
            </a:endParaRPr>
          </a:p>
        </p:txBody>
      </p:sp>
      <p:sp>
        <p:nvSpPr>
          <p:cNvPr id="2062" name="Rectangle 14"/>
          <p:cNvSpPr>
            <a:spLocks noChangeArrowheads="1"/>
          </p:cNvSpPr>
          <p:nvPr/>
        </p:nvSpPr>
        <p:spPr bwMode="auto">
          <a:xfrm>
            <a:off x="876617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5" action="ppaction://hlinksldjump"/>
              </a:rPr>
              <a:t>3</a:t>
            </a:r>
            <a:endParaRPr lang="en-US" sz="2000" b="1">
              <a:effectLst>
                <a:outerShdw blurRad="38100" dist="38100" dir="2700000" algn="tl">
                  <a:srgbClr val="C0C0C0"/>
                </a:outerShdw>
              </a:effectLst>
            </a:endParaRPr>
          </a:p>
        </p:txBody>
      </p:sp>
      <p:sp>
        <p:nvSpPr>
          <p:cNvPr id="2063" name="Rectangle 15"/>
          <p:cNvSpPr>
            <a:spLocks noChangeArrowheads="1"/>
          </p:cNvSpPr>
          <p:nvPr/>
        </p:nvSpPr>
        <p:spPr bwMode="auto">
          <a:xfrm>
            <a:off x="106045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6" action="ppaction://hlinksldjump"/>
              </a:rPr>
              <a:t>6</a:t>
            </a:r>
            <a:endParaRPr lang="en-US" sz="2000" b="1">
              <a:effectLst>
                <a:outerShdw blurRad="38100" dist="38100" dir="2700000" algn="tl">
                  <a:srgbClr val="C0C0C0"/>
                </a:outerShdw>
              </a:effectLst>
            </a:endParaRPr>
          </a:p>
        </p:txBody>
      </p:sp>
      <p:sp>
        <p:nvSpPr>
          <p:cNvPr id="2064" name="Rectangle 16"/>
          <p:cNvSpPr>
            <a:spLocks noChangeArrowheads="1"/>
          </p:cNvSpPr>
          <p:nvPr/>
        </p:nvSpPr>
        <p:spPr bwMode="auto">
          <a:xfrm>
            <a:off x="99917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7" action="ppaction://hlinksldjump"/>
              </a:rPr>
              <a:t>5</a:t>
            </a:r>
            <a:endParaRPr lang="en-US" sz="2000" b="1">
              <a:effectLst>
                <a:outerShdw blurRad="38100" dist="38100" dir="2700000" algn="tl">
                  <a:srgbClr val="C0C0C0"/>
                </a:outerShdw>
              </a:effectLst>
            </a:endParaRPr>
          </a:p>
        </p:txBody>
      </p:sp>
      <p:sp>
        <p:nvSpPr>
          <p:cNvPr id="2065" name="Rectangle 17"/>
          <p:cNvSpPr>
            <a:spLocks noChangeArrowheads="1"/>
          </p:cNvSpPr>
          <p:nvPr/>
        </p:nvSpPr>
        <p:spPr bwMode="auto">
          <a:xfrm>
            <a:off x="937895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8" action="ppaction://hlinksldjump"/>
              </a:rPr>
              <a:t>4</a:t>
            </a:r>
            <a:endParaRPr lang="en-US" sz="2000" b="1">
              <a:effectLst>
                <a:outerShdw blurRad="38100" dist="38100" dir="2700000" algn="tl">
                  <a:srgbClr val="C0C0C0"/>
                </a:outerShdw>
              </a:effectLst>
            </a:endParaRPr>
          </a:p>
        </p:txBody>
      </p:sp>
      <p:sp>
        <p:nvSpPr>
          <p:cNvPr id="2066" name="AutoShape 18"/>
          <p:cNvSpPr>
            <a:spLocks noChangeArrowheads="1"/>
          </p:cNvSpPr>
          <p:nvPr/>
        </p:nvSpPr>
        <p:spPr bwMode="auto">
          <a:xfrm>
            <a:off x="11231563" y="33338"/>
            <a:ext cx="1020762"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 action="ppaction://hlinkshowjump?jump=nextslide"/>
              </a:rPr>
              <a:t>Next</a:t>
            </a:r>
            <a:endParaRPr lang="en-US" sz="2000" b="1">
              <a:effectLst>
                <a:outerShdw blurRad="38100" dist="38100" dir="2700000" algn="tl">
                  <a:srgbClr val="C0C0C0"/>
                </a:outerShdw>
              </a:effectLst>
            </a:endParaRPr>
          </a:p>
        </p:txBody>
      </p:sp>
      <p:sp>
        <p:nvSpPr>
          <p:cNvPr id="36" name="Rectangle 35"/>
          <p:cNvSpPr/>
          <p:nvPr/>
        </p:nvSpPr>
        <p:spPr>
          <a:xfrm>
            <a:off x="422439" y="5790063"/>
            <a:ext cx="11353800" cy="954107"/>
          </a:xfrm>
          <a:prstGeom prst="rect">
            <a:avLst/>
          </a:prstGeom>
          <a:solidFill>
            <a:schemeClr val="accent6">
              <a:lumMod val="75000"/>
            </a:schemeClr>
          </a:solidFill>
          <a:effectLst>
            <a:outerShdw blurRad="63500" sx="102000" sy="102000" algn="ctr" rotWithShape="0">
              <a:prstClr val="black">
                <a:alpha val="40000"/>
              </a:prstClr>
            </a:outerShdw>
            <a:reflection blurRad="6350" stA="50000" endA="300" endPos="38500" dist="50800" dir="5400000" sy="-100000" algn="bl" rotWithShape="0"/>
          </a:effectLst>
        </p:spPr>
        <p:style>
          <a:lnRef idx="1">
            <a:schemeClr val="accent6"/>
          </a:lnRef>
          <a:fillRef idx="3">
            <a:schemeClr val="accent6"/>
          </a:fillRef>
          <a:effectRef idx="2">
            <a:schemeClr val="accent6"/>
          </a:effectRef>
          <a:fontRef idx="minor">
            <a:schemeClr val="lt1"/>
          </a:fontRef>
        </p:style>
        <p:txBody>
          <a:bodyPr wrap="square">
            <a:spAutoFit/>
          </a:bodyPr>
          <a:lstStyle/>
          <a:p>
            <a:pPr>
              <a:defRPr/>
            </a:pPr>
            <a:r>
              <a:rPr lang="en-US" sz="2800" b="1" dirty="0"/>
              <a:t>How do individuals and groups of organisms interact </a:t>
            </a:r>
            <a:br>
              <a:rPr lang="en-US" sz="2800" b="1" dirty="0"/>
            </a:br>
            <a:r>
              <a:rPr lang="en-US" sz="2800" b="1" dirty="0"/>
              <a:t>with each other and their </a:t>
            </a:r>
            <a:r>
              <a:rPr lang="en-US" sz="2800" b="1" dirty="0" smtClean="0"/>
              <a:t>environment?</a:t>
            </a:r>
            <a:r>
              <a:rPr lang="en-US" sz="2800" b="1" dirty="0"/>
              <a:t> </a:t>
            </a:r>
            <a:endPar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9" name="Rectangle 9"/>
          <p:cNvSpPr txBox="1">
            <a:spLocks noChangeArrowheads="1"/>
          </p:cNvSpPr>
          <p:nvPr/>
        </p:nvSpPr>
        <p:spPr>
          <a:xfrm>
            <a:off x="182562" y="152400"/>
            <a:ext cx="6751638" cy="609600"/>
          </a:xfrm>
          <a:prstGeom prst="rect">
            <a:avLst/>
          </a:prstGeom>
        </p:spPr>
        <p:txBody>
          <a:bodyPr anchor="b">
            <a:noAutofit/>
            <a:scene3d>
              <a:camera prst="orthographicFront"/>
              <a:lightRig rig="soft" dir="t">
                <a:rot lat="0" lon="0" rev="2100000"/>
              </a:lightRig>
            </a:scene3d>
            <a:sp3d prstMaterial="matte">
              <a:bevelT w="38100" h="38100"/>
            </a:sp3d>
          </a:bodyPr>
          <a:lstStyle/>
          <a:p>
            <a:pPr fontAlgn="auto">
              <a:spcBef>
                <a:spcPts val="0"/>
              </a:spcBef>
              <a:spcAft>
                <a:spcPts val="0"/>
              </a:spcAft>
              <a:defRPr/>
            </a:pPr>
            <a:r>
              <a:rPr lang="en-US" sz="3600" b="1" dirty="0">
                <a:solidFill>
                  <a:srgbClr val="D05400"/>
                </a:solidFill>
                <a:latin typeface="Candara" pitchFamily="34" charset="0"/>
              </a:rPr>
              <a:t> </a:t>
            </a:r>
            <a:r>
              <a:rPr lang="en-US" sz="3600" b="1" dirty="0" smtClean="0">
                <a:solidFill>
                  <a:schemeClr val="accent6">
                    <a:lumMod val="20000"/>
                    <a:lumOff val="80000"/>
                  </a:schemeClr>
                </a:solidFill>
                <a:effectLst>
                  <a:outerShdw blurRad="38100" dist="38100" dir="2700000" algn="tl">
                    <a:srgbClr val="000000">
                      <a:alpha val="43137"/>
                    </a:srgbClr>
                  </a:outerShdw>
                </a:effectLst>
                <a:latin typeface="Candara" pitchFamily="34" charset="0"/>
              </a:rPr>
              <a:t>Maryland Ecosystems </a:t>
            </a:r>
            <a:endParaRPr lang="en-US" sz="3600" b="1" dirty="0">
              <a:solidFill>
                <a:schemeClr val="accent6">
                  <a:lumMod val="20000"/>
                  <a:lumOff val="80000"/>
                </a:schemeClr>
              </a:solidFill>
              <a:effectLst>
                <a:outerShdw blurRad="38100" dist="38100" dir="2700000" algn="tl">
                  <a:srgbClr val="000000">
                    <a:alpha val="43137"/>
                  </a:srgbClr>
                </a:outerShdw>
              </a:effectLst>
              <a:latin typeface="Candara" pitchFamily="34" charset="0"/>
              <a:ea typeface="+mj-lt"/>
              <a:cs typeface="+mj-lt"/>
            </a:endParaRPr>
          </a:p>
        </p:txBody>
      </p:sp>
      <p:sp>
        <p:nvSpPr>
          <p:cNvPr id="4" name="Rectangle 3"/>
          <p:cNvSpPr/>
          <p:nvPr/>
        </p:nvSpPr>
        <p:spPr>
          <a:xfrm>
            <a:off x="6967589" y="3711535"/>
            <a:ext cx="4224233" cy="923330"/>
          </a:xfrm>
          <a:prstGeom prst="rect">
            <a:avLst/>
          </a:prstGeom>
          <a:noFill/>
        </p:spPr>
        <p:txBody>
          <a:bodyPr wrap="none" lIns="91440" tIns="45720" rIns="91440" bIns="45720">
            <a:spAutoFit/>
          </a:bodyPr>
          <a:lstStyle/>
          <a:p>
            <a:pPr algn="ctr"/>
            <a:r>
              <a:rPr lang="en-US" sz="54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Ecosystems</a:t>
            </a:r>
            <a:endParaRPr lang="en-US"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4"/>
          <p:cNvSpPr txBox="1">
            <a:spLocks noChangeArrowheads="1"/>
          </p:cNvSpPr>
          <p:nvPr/>
        </p:nvSpPr>
        <p:spPr>
          <a:xfrm>
            <a:off x="487362" y="762000"/>
            <a:ext cx="7086600" cy="5728425"/>
          </a:xfrm>
          <a:prstGeom prst="rect">
            <a:avLst/>
          </a:prstGeom>
          <a:solidFill>
            <a:schemeClr val="bg2"/>
          </a:solidFill>
          <a:ln>
            <a:solidFill>
              <a:schemeClr val="tx1"/>
            </a:solidFill>
          </a:ln>
        </p:spPr>
        <p:txBody>
          <a:bodyPr vert="horz" lIns="91440" tIns="45720" rIns="91440" bIns="45720" rtlCol="0">
            <a:normAutofit fontScale="25000" lnSpcReduction="20000"/>
          </a:bodyPr>
          <a:lstStyle/>
          <a:p>
            <a:pPr marL="228600" marR="0" lvl="0" indent="-182880" algn="l" defTabSz="914400" rtl="0" eaLnBrk="1" fontAlgn="auto" latinLnBrk="0" hangingPunct="1">
              <a:lnSpc>
                <a:spcPct val="90000"/>
              </a:lnSpc>
              <a:spcBef>
                <a:spcPts val="1400"/>
              </a:spcBef>
              <a:spcAft>
                <a:spcPts val="0"/>
              </a:spcAft>
              <a:buClr>
                <a:schemeClr val="accent1"/>
              </a:buClr>
              <a:buSzPct val="80000"/>
              <a:buFontTx/>
              <a:buNone/>
              <a:tabLst/>
              <a:defRPr/>
            </a:pPr>
            <a:r>
              <a:rPr kumimoji="0" lang="en-US" sz="8000" b="0" i="0" u="none" strike="noStrike" kern="1200" cap="none" spc="0" normalizeH="0" baseline="0" noProof="0" dirty="0" smtClean="0">
                <a:ln>
                  <a:noFill/>
                </a:ln>
                <a:solidFill>
                  <a:schemeClr val="tx1"/>
                </a:solidFill>
                <a:effectLst/>
                <a:uLnTx/>
                <a:uFillTx/>
                <a:latin typeface="+mn-lt"/>
                <a:ea typeface="+mn-ea"/>
                <a:cs typeface="+mn-cs"/>
              </a:rPr>
              <a:t>These resources below will help you examine the essential question </a:t>
            </a:r>
            <a:r>
              <a:rPr kumimoji="0" lang="en-US" sz="8000" b="1" i="0" u="none" strike="noStrike" kern="1200" cap="none" spc="0" normalizeH="0" baseline="0" noProof="0" dirty="0" smtClean="0">
                <a:ln>
                  <a:noFill/>
                </a:ln>
                <a:solidFill>
                  <a:schemeClr val="tx1"/>
                </a:solidFill>
                <a:effectLst/>
                <a:uLnTx/>
                <a:uFillTx/>
                <a:latin typeface="+mn-lt"/>
                <a:ea typeface="+mn-ea"/>
                <a:cs typeface="+mn-cs"/>
              </a:rPr>
              <a:t>“How do individuals and groups of organisms interact with each other and their environment? ”</a:t>
            </a:r>
          </a:p>
          <a:p>
            <a:pPr marL="228600" marR="0" lvl="0" indent="-182880" algn="l" defTabSz="914400" rtl="0" eaLnBrk="1" fontAlgn="auto" latinLnBrk="0" hangingPunct="1">
              <a:lnSpc>
                <a:spcPct val="90000"/>
              </a:lnSpc>
              <a:spcBef>
                <a:spcPts val="1400"/>
              </a:spcBef>
              <a:spcAft>
                <a:spcPts val="0"/>
              </a:spcAft>
              <a:buClr>
                <a:schemeClr val="accent1"/>
              </a:buClr>
              <a:buSzPct val="80000"/>
              <a:buFontTx/>
              <a:buNone/>
              <a:tabLst/>
              <a:defRPr/>
            </a:pPr>
            <a:endParaRPr lang="en-US" sz="8000" b="1" dirty="0">
              <a:latin typeface="+mn-lt"/>
            </a:endParaRPr>
          </a:p>
          <a:p>
            <a:pPr marL="228600" marR="0" lvl="0" indent="-182880" algn="l" defTabSz="914400" rtl="0" eaLnBrk="1" fontAlgn="auto" latinLnBrk="0" hangingPunct="1">
              <a:lnSpc>
                <a:spcPct val="90000"/>
              </a:lnSpc>
              <a:spcBef>
                <a:spcPts val="1400"/>
              </a:spcBef>
              <a:spcAft>
                <a:spcPts val="0"/>
              </a:spcAft>
              <a:buClr>
                <a:schemeClr val="accent1"/>
              </a:buClr>
              <a:buSzPct val="80000"/>
              <a:buFontTx/>
              <a:buNone/>
              <a:tabLst/>
              <a:defRPr/>
            </a:pPr>
            <a:endParaRPr kumimoji="0" lang="en-US" sz="8000" b="1" i="0" u="none" strike="noStrike" kern="1200" cap="none" spc="0" normalizeH="0" baseline="0" noProof="0" dirty="0" smtClean="0">
              <a:ln>
                <a:noFill/>
              </a:ln>
              <a:solidFill>
                <a:schemeClr val="tx1"/>
              </a:solidFill>
              <a:effectLst/>
              <a:uLnTx/>
              <a:uFillTx/>
              <a:latin typeface="+mn-lt"/>
              <a:ea typeface="+mn-ea"/>
              <a:cs typeface="+mn-cs"/>
            </a:endParaRPr>
          </a:p>
          <a:p>
            <a:pPr marL="228600" marR="0" lvl="0" indent="-182880" algn="l" defTabSz="914400" rtl="0" eaLnBrk="1" fontAlgn="auto" latinLnBrk="0" hangingPunct="1">
              <a:lnSpc>
                <a:spcPct val="90000"/>
              </a:lnSpc>
              <a:spcBef>
                <a:spcPts val="1400"/>
              </a:spcBef>
              <a:spcAft>
                <a:spcPts val="0"/>
              </a:spcAft>
              <a:buClr>
                <a:schemeClr val="accent1"/>
              </a:buClr>
              <a:buSzPct val="80000"/>
              <a:buFontTx/>
              <a:buNone/>
              <a:tabLst/>
              <a:defRPr/>
            </a:pPr>
            <a:endParaRPr kumimoji="0" lang="en-US" sz="3400" b="0" i="0" u="none" strike="noStrike" kern="1200" cap="none" spc="0" normalizeH="0" baseline="0" noProof="0" dirty="0" smtClean="0">
              <a:ln>
                <a:noFill/>
              </a:ln>
              <a:solidFill>
                <a:schemeClr val="accent1"/>
              </a:solidFill>
              <a:effectLst/>
              <a:uLnTx/>
              <a:uFillTx/>
              <a:latin typeface="+mn-lt"/>
              <a:ea typeface="+mn-ea"/>
              <a:cs typeface="+mn-cs"/>
            </a:endParaRPr>
          </a:p>
          <a:p>
            <a:pPr marL="228600" marR="0" lvl="0" indent="-182880" algn="l" defTabSz="914400" rtl="0" eaLnBrk="1" fontAlgn="auto" latinLnBrk="0" hangingPunct="1">
              <a:lnSpc>
                <a:spcPct val="90000"/>
              </a:lnSpc>
              <a:spcBef>
                <a:spcPts val="1400"/>
              </a:spcBef>
              <a:spcAft>
                <a:spcPts val="0"/>
              </a:spcAft>
              <a:buClr>
                <a:schemeClr val="accent1"/>
              </a:buClr>
              <a:buSzPct val="80000"/>
              <a:buFontTx/>
              <a:buNone/>
              <a:tabLst/>
              <a:defRPr/>
            </a:pPr>
            <a:endParaRPr kumimoji="0" lang="en-US" sz="8000" b="1" i="0" u="none" strike="noStrike" kern="1200" cap="none" spc="0" normalizeH="0" baseline="0" noProof="0" dirty="0" smtClean="0">
              <a:ln>
                <a:noFill/>
              </a:ln>
              <a:solidFill>
                <a:schemeClr val="tx1"/>
              </a:solidFill>
              <a:effectLst/>
              <a:uLnTx/>
              <a:uFillTx/>
              <a:latin typeface="+mn-lt"/>
              <a:ea typeface="+mn-ea"/>
              <a:cs typeface="+mn-cs"/>
            </a:endParaRPr>
          </a:p>
          <a:p>
            <a:pPr marL="228600" marR="0" lvl="0" indent="-182880" algn="l" defTabSz="914400" rtl="0" eaLnBrk="1" fontAlgn="auto" latinLnBrk="0" hangingPunct="1">
              <a:lnSpc>
                <a:spcPct val="90000"/>
              </a:lnSpc>
              <a:spcBef>
                <a:spcPts val="1400"/>
              </a:spcBef>
              <a:spcAft>
                <a:spcPts val="0"/>
              </a:spcAft>
              <a:buClr>
                <a:schemeClr val="accent1"/>
              </a:buClr>
              <a:buSzPct val="80000"/>
              <a:buFontTx/>
              <a:buNone/>
              <a:tabLst/>
              <a:defRPr/>
            </a:pPr>
            <a:endParaRPr kumimoji="0" lang="en-US" sz="8000" b="1" i="0" u="none" strike="noStrike" kern="1200" cap="none" spc="0" normalizeH="0" baseline="0" noProof="0" dirty="0" smtClean="0">
              <a:ln>
                <a:noFill/>
              </a:ln>
              <a:solidFill>
                <a:schemeClr val="tx1"/>
              </a:solidFill>
              <a:effectLst/>
              <a:uLnTx/>
              <a:uFillTx/>
              <a:latin typeface="+mn-lt"/>
              <a:ea typeface="+mn-ea"/>
              <a:cs typeface="+mn-cs"/>
            </a:endParaRPr>
          </a:p>
          <a:p>
            <a:pPr marL="228600" marR="0" lvl="0" indent="-182880" algn="l" defTabSz="914400" rtl="0" eaLnBrk="1" fontAlgn="auto" latinLnBrk="0" hangingPunct="1">
              <a:lnSpc>
                <a:spcPct val="90000"/>
              </a:lnSpc>
              <a:spcBef>
                <a:spcPts val="1400"/>
              </a:spcBef>
              <a:spcAft>
                <a:spcPts val="0"/>
              </a:spcAft>
              <a:buClr>
                <a:schemeClr val="accent1"/>
              </a:buClr>
              <a:buSzPct val="80000"/>
              <a:buFontTx/>
              <a:buNone/>
              <a:tabLst/>
              <a:defRPr/>
            </a:pPr>
            <a:r>
              <a:rPr kumimoji="0" lang="en-US" sz="8000" b="1" i="0" u="none" strike="noStrike" kern="1200" cap="none" spc="0" normalizeH="0" baseline="0" noProof="0" dirty="0" smtClean="0">
                <a:ln>
                  <a:noFill/>
                </a:ln>
                <a:solidFill>
                  <a:schemeClr val="tx1"/>
                </a:solidFill>
                <a:effectLst/>
                <a:uLnTx/>
                <a:uFillTx/>
                <a:latin typeface="+mn-lt"/>
                <a:ea typeface="+mn-ea"/>
                <a:cs typeface="+mn-cs"/>
              </a:rPr>
              <a:t>Digital resources about Maryland habitats and ecosystems:</a:t>
            </a:r>
          </a:p>
          <a:p>
            <a:pPr marL="457200" marR="0" lvl="1" indent="-182880" algn="l" defTabSz="914400" rtl="0" eaLnBrk="1" fontAlgn="auto" latinLnBrk="0" hangingPunct="1">
              <a:lnSpc>
                <a:spcPct val="90000"/>
              </a:lnSpc>
              <a:spcBef>
                <a:spcPts val="200"/>
              </a:spcBef>
              <a:spcAft>
                <a:spcPts val="400"/>
              </a:spcAft>
              <a:buClrTx/>
              <a:buSzPct val="80000"/>
              <a:buFont typeface="Corbel" pitchFamily="34" charset="0"/>
              <a:buChar char="•"/>
              <a:tabLst/>
              <a:defRPr/>
            </a:pPr>
            <a:r>
              <a:rPr kumimoji="0" lang="en-US" sz="7200" b="1" i="0" u="none" strike="noStrike" kern="1200" cap="none" spc="0" normalizeH="0" baseline="0" noProof="0" dirty="0" smtClean="0">
                <a:ln>
                  <a:noFill/>
                </a:ln>
                <a:solidFill>
                  <a:schemeClr val="accent1"/>
                </a:solidFill>
                <a:effectLst/>
                <a:uLnTx/>
                <a:uFillTx/>
                <a:latin typeface="+mn-lt"/>
                <a:ea typeface="+mn-ea"/>
                <a:cs typeface="+mn-cs"/>
                <a:hlinkClick r:id="rId2"/>
              </a:rPr>
              <a:t>Marshes &amp; Wetlands</a:t>
            </a:r>
            <a:r>
              <a:rPr kumimoji="0" lang="en-US" sz="7200" b="1" i="0" u="none" strike="noStrike" kern="1200" cap="none" spc="0" normalizeH="0" baseline="0" noProof="0" dirty="0" smtClean="0">
                <a:ln>
                  <a:noFill/>
                </a:ln>
                <a:solidFill>
                  <a:schemeClr val="accent1"/>
                </a:solidFill>
                <a:effectLst/>
                <a:uLnTx/>
                <a:uFillTx/>
                <a:latin typeface="+mn-lt"/>
                <a:ea typeface="+mn-ea"/>
                <a:cs typeface="+mn-cs"/>
              </a:rPr>
              <a:t>:</a:t>
            </a:r>
            <a:r>
              <a:rPr kumimoji="0" lang="en-US" sz="7200" b="0" i="0" u="none" strike="noStrike" kern="1200" cap="none" spc="0" normalizeH="0" baseline="0" noProof="0" dirty="0" smtClean="0">
                <a:ln>
                  <a:noFill/>
                </a:ln>
                <a:solidFill>
                  <a:schemeClr val="accent1"/>
                </a:solidFill>
                <a:effectLst/>
                <a:uLnTx/>
                <a:uFillTx/>
                <a:latin typeface="+mn-lt"/>
                <a:ea typeface="+mn-ea"/>
                <a:cs typeface="+mn-cs"/>
              </a:rPr>
              <a:t> </a:t>
            </a:r>
            <a:r>
              <a:rPr kumimoji="0" lang="en-US" sz="7200" b="0" i="0" u="none" strike="noStrike" kern="1200" cap="none" spc="0" normalizeH="0" baseline="0" noProof="0" dirty="0" smtClean="0">
                <a:ln>
                  <a:noFill/>
                </a:ln>
                <a:solidFill>
                  <a:schemeClr val="tx1"/>
                </a:solidFill>
                <a:effectLst/>
                <a:uLnTx/>
                <a:uFillTx/>
                <a:latin typeface="+mn-lt"/>
                <a:ea typeface="+mn-ea"/>
                <a:cs typeface="+mn-cs"/>
              </a:rPr>
              <a:t>Information from the Chesapeake Bay Foundation</a:t>
            </a:r>
          </a:p>
          <a:p>
            <a:pPr marL="731520" marR="0" lvl="2" indent="-182880" algn="l" defTabSz="914400" rtl="0" eaLnBrk="1" fontAlgn="auto" latinLnBrk="0" hangingPunct="1">
              <a:lnSpc>
                <a:spcPct val="90000"/>
              </a:lnSpc>
              <a:spcBef>
                <a:spcPts val="200"/>
              </a:spcBef>
              <a:spcAft>
                <a:spcPts val="400"/>
              </a:spcAft>
              <a:buClrTx/>
              <a:buSzPct val="80000"/>
              <a:buFont typeface="Corbel" pitchFamily="34" charset="0"/>
              <a:buChar char="•"/>
              <a:tabLst/>
              <a:defRPr/>
            </a:pPr>
            <a:r>
              <a:rPr kumimoji="0" lang="en-US" sz="7200" b="1" i="0" u="none" strike="noStrike" kern="1200" cap="none" spc="0" normalizeH="0" baseline="0" noProof="0" dirty="0" smtClean="0">
                <a:ln>
                  <a:noFill/>
                </a:ln>
                <a:solidFill>
                  <a:schemeClr val="accent1"/>
                </a:solidFill>
                <a:effectLst/>
                <a:uLnTx/>
                <a:uFillTx/>
                <a:latin typeface="+mn-lt"/>
                <a:ea typeface="+mn-ea"/>
                <a:cs typeface="+mn-cs"/>
                <a:hlinkClick r:id="rId3"/>
              </a:rPr>
              <a:t>Marshes, Swamps, &amp; Bogs</a:t>
            </a:r>
            <a:r>
              <a:rPr kumimoji="0" lang="en-US" sz="7200" b="1" i="0" u="none" strike="noStrike" kern="1200" cap="none" spc="0" normalizeH="0" baseline="0" noProof="0" dirty="0" smtClean="0">
                <a:ln>
                  <a:noFill/>
                </a:ln>
                <a:solidFill>
                  <a:schemeClr val="accent1"/>
                </a:solidFill>
                <a:effectLst/>
                <a:uLnTx/>
                <a:uFillTx/>
                <a:latin typeface="+mn-lt"/>
                <a:ea typeface="+mn-ea"/>
                <a:cs typeface="+mn-cs"/>
              </a:rPr>
              <a:t>: </a:t>
            </a:r>
            <a:r>
              <a:rPr kumimoji="0" lang="en-US" sz="7200" b="0" i="0" u="none" strike="noStrike" kern="1200" cap="none" spc="0" normalizeH="0" baseline="0" noProof="0" dirty="0" smtClean="0">
                <a:ln>
                  <a:noFill/>
                </a:ln>
                <a:solidFill>
                  <a:schemeClr val="tx1"/>
                </a:solidFill>
                <a:effectLst/>
                <a:uLnTx/>
                <a:uFillTx/>
                <a:latin typeface="+mn-lt"/>
                <a:ea typeface="+mn-ea"/>
                <a:cs typeface="+mn-cs"/>
              </a:rPr>
              <a:t>Exploring Nature</a:t>
            </a:r>
            <a:endParaRPr kumimoji="0" lang="en-US" sz="7200" b="1" i="0" u="none" strike="noStrike" kern="1200" cap="none" spc="0" normalizeH="0" baseline="0" noProof="0" dirty="0" smtClean="0">
              <a:ln>
                <a:noFill/>
              </a:ln>
              <a:solidFill>
                <a:schemeClr val="accent1"/>
              </a:solidFill>
              <a:effectLst/>
              <a:uLnTx/>
              <a:uFillTx/>
              <a:latin typeface="+mn-lt"/>
              <a:ea typeface="+mn-ea"/>
              <a:cs typeface="+mn-cs"/>
            </a:endParaRPr>
          </a:p>
          <a:p>
            <a:pPr marL="457200" marR="0" lvl="1" indent="-182880" algn="l" defTabSz="914400" rtl="0" eaLnBrk="1" fontAlgn="auto" latinLnBrk="0" hangingPunct="1">
              <a:lnSpc>
                <a:spcPct val="90000"/>
              </a:lnSpc>
              <a:spcBef>
                <a:spcPts val="200"/>
              </a:spcBef>
              <a:spcAft>
                <a:spcPts val="400"/>
              </a:spcAft>
              <a:buClrTx/>
              <a:buSzPct val="80000"/>
              <a:buFont typeface="Corbel" pitchFamily="34" charset="0"/>
              <a:buChar char="•"/>
              <a:tabLst/>
              <a:defRPr/>
            </a:pPr>
            <a:r>
              <a:rPr kumimoji="0" lang="en-US" sz="7200" b="1" i="0" u="none" strike="noStrike" kern="1200" cap="none" spc="0" normalizeH="0" baseline="0" noProof="0" dirty="0" smtClean="0">
                <a:ln>
                  <a:noFill/>
                </a:ln>
                <a:solidFill>
                  <a:schemeClr val="accent1"/>
                </a:solidFill>
                <a:effectLst/>
                <a:uLnTx/>
                <a:uFillTx/>
                <a:latin typeface="+mn-lt"/>
                <a:ea typeface="+mn-ea"/>
                <a:cs typeface="+mn-cs"/>
                <a:hlinkClick r:id="rId4"/>
              </a:rPr>
              <a:t>Shoreline (Beaches and Tidal Flats): </a:t>
            </a:r>
            <a:r>
              <a:rPr kumimoji="0" lang="en-US" sz="7200" b="0" i="0" u="none" strike="noStrike" kern="1200" cap="none" spc="0" normalizeH="0" baseline="0" noProof="0" dirty="0" smtClean="0">
                <a:ln>
                  <a:noFill/>
                </a:ln>
                <a:solidFill>
                  <a:schemeClr val="tx1"/>
                </a:solidFill>
                <a:effectLst/>
                <a:uLnTx/>
                <a:uFillTx/>
                <a:latin typeface="+mn-lt"/>
                <a:ea typeface="+mn-ea"/>
                <a:cs typeface="+mn-cs"/>
              </a:rPr>
              <a:t>Information from the Chesapeake Bay Foundation</a:t>
            </a:r>
          </a:p>
          <a:p>
            <a:pPr marL="731520" marR="0" lvl="2" indent="-182880" algn="l" defTabSz="914400" rtl="0" eaLnBrk="1" fontAlgn="auto" latinLnBrk="0" hangingPunct="1">
              <a:lnSpc>
                <a:spcPct val="90000"/>
              </a:lnSpc>
              <a:spcBef>
                <a:spcPts val="200"/>
              </a:spcBef>
              <a:spcAft>
                <a:spcPts val="400"/>
              </a:spcAft>
              <a:buClrTx/>
              <a:buSzPct val="80000"/>
              <a:buFont typeface="Corbel" pitchFamily="34" charset="0"/>
              <a:buChar char="•"/>
              <a:tabLst/>
              <a:defRPr/>
            </a:pPr>
            <a:r>
              <a:rPr kumimoji="0" lang="en-US" sz="7200" b="1" i="0" u="none" strike="noStrike" kern="1200" cap="none" spc="0" normalizeH="0" baseline="0" noProof="0" dirty="0" smtClean="0">
                <a:ln>
                  <a:noFill/>
                </a:ln>
                <a:solidFill>
                  <a:schemeClr val="accent1"/>
                </a:solidFill>
                <a:effectLst/>
                <a:uLnTx/>
                <a:uFillTx/>
                <a:latin typeface="+mn-lt"/>
                <a:ea typeface="+mn-ea"/>
                <a:cs typeface="+mn-cs"/>
                <a:hlinkClick r:id="rId5"/>
              </a:rPr>
              <a:t>Intertidal Zones</a:t>
            </a:r>
            <a:r>
              <a:rPr kumimoji="0" lang="en-US" sz="7200" b="1" i="0" u="none" strike="noStrike" kern="1200" cap="none" spc="0" normalizeH="0" baseline="0" noProof="0" dirty="0" smtClean="0">
                <a:ln>
                  <a:noFill/>
                </a:ln>
                <a:solidFill>
                  <a:schemeClr val="accent1"/>
                </a:solidFill>
                <a:effectLst/>
                <a:uLnTx/>
                <a:uFillTx/>
                <a:latin typeface="+mn-lt"/>
                <a:ea typeface="+mn-ea"/>
                <a:cs typeface="+mn-cs"/>
              </a:rPr>
              <a:t>: </a:t>
            </a:r>
            <a:r>
              <a:rPr kumimoji="0" lang="en-US" sz="7200" b="0" i="0" u="none" strike="noStrike" kern="1200" cap="none" spc="0" normalizeH="0" baseline="0" noProof="0" dirty="0" smtClean="0">
                <a:ln>
                  <a:noFill/>
                </a:ln>
                <a:solidFill>
                  <a:schemeClr val="tx1"/>
                </a:solidFill>
                <a:effectLst/>
                <a:uLnTx/>
                <a:uFillTx/>
                <a:latin typeface="+mn-lt"/>
                <a:ea typeface="+mn-ea"/>
                <a:cs typeface="+mn-cs"/>
              </a:rPr>
              <a:t>Exploring Nature</a:t>
            </a:r>
            <a:endParaRPr kumimoji="0" lang="en-US" sz="7200" b="0" i="0" u="none" strike="noStrike" kern="1200" cap="none" spc="0" normalizeH="0" baseline="0" noProof="0" dirty="0" smtClean="0">
              <a:ln>
                <a:noFill/>
              </a:ln>
              <a:solidFill>
                <a:schemeClr val="accent1"/>
              </a:solidFill>
              <a:effectLst/>
              <a:uLnTx/>
              <a:uFillTx/>
              <a:latin typeface="+mn-lt"/>
              <a:ea typeface="+mn-ea"/>
              <a:cs typeface="+mn-cs"/>
            </a:endParaRPr>
          </a:p>
          <a:p>
            <a:pPr marL="457200" marR="0" lvl="1" indent="-182880" algn="l" defTabSz="914400" rtl="0" eaLnBrk="1" fontAlgn="auto" latinLnBrk="0" hangingPunct="1">
              <a:lnSpc>
                <a:spcPct val="90000"/>
              </a:lnSpc>
              <a:spcBef>
                <a:spcPts val="200"/>
              </a:spcBef>
              <a:spcAft>
                <a:spcPts val="400"/>
              </a:spcAft>
              <a:buClrTx/>
              <a:buSzPct val="80000"/>
              <a:buFont typeface="Corbel" pitchFamily="34" charset="0"/>
              <a:buChar char="•"/>
              <a:tabLst/>
              <a:defRPr/>
            </a:pPr>
            <a:r>
              <a:rPr kumimoji="0" lang="en-US" sz="7200" b="1" i="0" u="none" strike="noStrike" kern="1200" cap="none" spc="0" normalizeH="0" baseline="0" noProof="0" dirty="0" smtClean="0">
                <a:ln>
                  <a:noFill/>
                </a:ln>
                <a:solidFill>
                  <a:schemeClr val="accent3"/>
                </a:solidFill>
                <a:effectLst/>
                <a:uLnTx/>
                <a:uFillTx/>
                <a:latin typeface="+mn-lt"/>
                <a:ea typeface="+mn-ea"/>
                <a:cs typeface="+mn-cs"/>
                <a:hlinkClick r:id="rId6"/>
              </a:rPr>
              <a:t>Forests</a:t>
            </a:r>
            <a:r>
              <a:rPr kumimoji="0" lang="en-US" sz="7200" b="1" i="0" u="none" strike="noStrike" kern="1200" cap="none" spc="0" normalizeH="0" baseline="0" noProof="0" dirty="0" smtClean="0">
                <a:ln>
                  <a:noFill/>
                </a:ln>
                <a:solidFill>
                  <a:schemeClr val="accent3"/>
                </a:solidFill>
                <a:effectLst/>
                <a:uLnTx/>
                <a:uFillTx/>
                <a:latin typeface="+mn-lt"/>
                <a:ea typeface="+mn-ea"/>
                <a:cs typeface="+mn-cs"/>
              </a:rPr>
              <a:t>: </a:t>
            </a:r>
            <a:r>
              <a:rPr kumimoji="0" lang="en-US" sz="7200" b="0" i="0" u="none" strike="noStrike" kern="1200" cap="none" spc="0" normalizeH="0" baseline="0" noProof="0" dirty="0" smtClean="0">
                <a:ln>
                  <a:noFill/>
                </a:ln>
                <a:solidFill>
                  <a:schemeClr val="tx1"/>
                </a:solidFill>
                <a:effectLst/>
                <a:uLnTx/>
                <a:uFillTx/>
                <a:latin typeface="+mn-lt"/>
                <a:ea typeface="+mn-ea"/>
                <a:cs typeface="+mn-cs"/>
              </a:rPr>
              <a:t>Information from the Chesapeake Bay Foundation</a:t>
            </a:r>
          </a:p>
          <a:p>
            <a:pPr marL="731520" marR="0" lvl="2" indent="-182880" algn="l" defTabSz="914400" rtl="0" eaLnBrk="1" fontAlgn="auto" latinLnBrk="0" hangingPunct="1">
              <a:lnSpc>
                <a:spcPct val="90000"/>
              </a:lnSpc>
              <a:spcBef>
                <a:spcPts val="200"/>
              </a:spcBef>
              <a:spcAft>
                <a:spcPts val="400"/>
              </a:spcAft>
              <a:buClrTx/>
              <a:buSzPct val="80000"/>
              <a:buFont typeface="Corbel" pitchFamily="34" charset="0"/>
              <a:buChar char="•"/>
              <a:tabLst/>
              <a:defRPr/>
            </a:pPr>
            <a:r>
              <a:rPr kumimoji="0" lang="en-US" sz="7200" b="1" i="0" u="none" strike="noStrike" kern="1200" cap="none" spc="0" normalizeH="0" baseline="0" noProof="0" dirty="0" smtClean="0">
                <a:ln>
                  <a:noFill/>
                </a:ln>
                <a:solidFill>
                  <a:schemeClr val="accent1"/>
                </a:solidFill>
                <a:effectLst/>
                <a:uLnTx/>
                <a:uFillTx/>
                <a:latin typeface="+mn-lt"/>
                <a:ea typeface="+mn-ea"/>
                <a:cs typeface="+mn-cs"/>
                <a:hlinkClick r:id="rId7"/>
              </a:rPr>
              <a:t>Deciduous Forests</a:t>
            </a:r>
            <a:r>
              <a:rPr kumimoji="0" lang="en-US" sz="7200" b="1" i="0" u="none" strike="noStrike" kern="1200" cap="none" spc="0" normalizeH="0" baseline="0" noProof="0" dirty="0" smtClean="0">
                <a:ln>
                  <a:noFill/>
                </a:ln>
                <a:solidFill>
                  <a:schemeClr val="accent1"/>
                </a:solidFill>
                <a:effectLst/>
                <a:uLnTx/>
                <a:uFillTx/>
                <a:latin typeface="+mn-lt"/>
                <a:ea typeface="+mn-ea"/>
                <a:cs typeface="+mn-cs"/>
              </a:rPr>
              <a:t>: </a:t>
            </a:r>
            <a:r>
              <a:rPr kumimoji="0" lang="en-US" sz="7200" b="0" i="0" u="none" strike="noStrike" kern="1200" cap="none" spc="0" normalizeH="0" baseline="0" noProof="0" dirty="0" smtClean="0">
                <a:ln>
                  <a:noFill/>
                </a:ln>
                <a:solidFill>
                  <a:schemeClr val="tx1"/>
                </a:solidFill>
                <a:effectLst/>
                <a:uLnTx/>
                <a:uFillTx/>
                <a:latin typeface="+mn-lt"/>
                <a:ea typeface="+mn-ea"/>
                <a:cs typeface="+mn-cs"/>
              </a:rPr>
              <a:t>Exploring Nature</a:t>
            </a:r>
          </a:p>
          <a:p>
            <a:pPr marL="731520" marR="0" lvl="2" indent="-182880" algn="l" defTabSz="914400" rtl="0" eaLnBrk="1" fontAlgn="auto" latinLnBrk="0" hangingPunct="1">
              <a:lnSpc>
                <a:spcPct val="90000"/>
              </a:lnSpc>
              <a:spcBef>
                <a:spcPts val="200"/>
              </a:spcBef>
              <a:spcAft>
                <a:spcPts val="400"/>
              </a:spcAft>
              <a:buClr>
                <a:schemeClr val="accent1"/>
              </a:buClr>
              <a:buSzPct val="80000"/>
              <a:buFont typeface="Corbel" pitchFamily="34" charset="0"/>
              <a:buChar char="•"/>
              <a:tabLst/>
              <a:defRPr/>
            </a:pPr>
            <a:endParaRPr kumimoji="0" lang="en-US" sz="7200" b="0" i="0" u="none" strike="noStrike" kern="1200" cap="none" spc="0" normalizeH="0" baseline="0" noProof="0" dirty="0" smtClean="0">
              <a:ln>
                <a:noFill/>
              </a:ln>
              <a:solidFill>
                <a:schemeClr val="accent1"/>
              </a:solidFill>
              <a:effectLst/>
              <a:uLnTx/>
              <a:uFillTx/>
              <a:latin typeface="+mn-lt"/>
              <a:ea typeface="+mn-ea"/>
              <a:cs typeface="+mn-cs"/>
            </a:endParaRPr>
          </a:p>
          <a:p>
            <a:pPr marL="457200" marR="0" lvl="1" indent="-182880" algn="l" defTabSz="914400" rtl="0" eaLnBrk="1" fontAlgn="auto" latinLnBrk="0" hangingPunct="1">
              <a:lnSpc>
                <a:spcPct val="90000"/>
              </a:lnSpc>
              <a:spcBef>
                <a:spcPts val="200"/>
              </a:spcBef>
              <a:spcAft>
                <a:spcPts val="400"/>
              </a:spcAft>
              <a:buClr>
                <a:schemeClr val="accent1"/>
              </a:buClr>
              <a:buSzPct val="80000"/>
              <a:buFont typeface="Corbel" pitchFamily="34" charset="0"/>
              <a:buChar char="•"/>
              <a:tabLst/>
              <a:defRPr/>
            </a:pPr>
            <a:r>
              <a:rPr kumimoji="0" lang="en-US" sz="7200" b="1" i="0" u="none" strike="noStrike" kern="1200" cap="none" spc="0" normalizeH="0" baseline="0" noProof="0" dirty="0" smtClean="0">
                <a:ln>
                  <a:noFill/>
                </a:ln>
                <a:solidFill>
                  <a:schemeClr val="accent1"/>
                </a:solidFill>
                <a:effectLst/>
                <a:uLnTx/>
                <a:uFillTx/>
                <a:latin typeface="+mn-lt"/>
                <a:ea typeface="+mn-ea"/>
                <a:cs typeface="+mn-cs"/>
                <a:hlinkClick r:id="rId8"/>
              </a:rPr>
              <a:t>Meadows:</a:t>
            </a:r>
            <a:r>
              <a:rPr kumimoji="0" lang="en-US" sz="7200" b="1" i="0" u="none" strike="noStrike" kern="1200" cap="none" spc="0" normalizeH="0" baseline="0" noProof="0" dirty="0" smtClean="0">
                <a:ln>
                  <a:noFill/>
                </a:ln>
                <a:solidFill>
                  <a:schemeClr val="accent1"/>
                </a:solidFill>
                <a:effectLst/>
                <a:uLnTx/>
                <a:uFillTx/>
                <a:latin typeface="+mn-lt"/>
                <a:ea typeface="+mn-ea"/>
                <a:cs typeface="+mn-cs"/>
              </a:rPr>
              <a:t> </a:t>
            </a:r>
            <a:r>
              <a:rPr kumimoji="0" lang="en-US" sz="7200" b="0" i="0" u="none" strike="noStrike" kern="1200" cap="none" spc="0" normalizeH="0" baseline="0" noProof="0" dirty="0" smtClean="0">
                <a:ln>
                  <a:noFill/>
                </a:ln>
                <a:solidFill>
                  <a:schemeClr val="tx1"/>
                </a:solidFill>
                <a:effectLst/>
                <a:uLnTx/>
                <a:uFillTx/>
                <a:latin typeface="+mn-lt"/>
                <a:ea typeface="+mn-ea"/>
                <a:cs typeface="+mn-cs"/>
              </a:rPr>
              <a:t>Exploring Nature</a:t>
            </a:r>
          </a:p>
          <a:p>
            <a:pPr marL="731520" lvl="2" indent="-182880" fontAlgn="auto">
              <a:lnSpc>
                <a:spcPct val="90000"/>
              </a:lnSpc>
              <a:spcBef>
                <a:spcPts val="200"/>
              </a:spcBef>
              <a:spcAft>
                <a:spcPts val="400"/>
              </a:spcAft>
              <a:buClr>
                <a:schemeClr val="accent1"/>
              </a:buClr>
              <a:buSzPct val="80000"/>
              <a:buFont typeface="Corbel" pitchFamily="34" charset="0"/>
              <a:buChar char="•"/>
              <a:defRPr/>
            </a:pPr>
            <a:r>
              <a:rPr kumimoji="0" lang="en-US" sz="7200" b="1" i="0" u="none" strike="noStrike" kern="1200" cap="none" spc="0" normalizeH="0" baseline="0" noProof="0" dirty="0" smtClean="0">
                <a:ln>
                  <a:noFill/>
                </a:ln>
                <a:solidFill>
                  <a:schemeClr val="accent1"/>
                </a:solidFill>
                <a:effectLst/>
                <a:uLnTx/>
                <a:uFillTx/>
                <a:latin typeface="+mn-lt"/>
                <a:ea typeface="+mn-ea"/>
                <a:cs typeface="+mn-cs"/>
                <a:hlinkClick r:id="rId9"/>
              </a:rPr>
              <a:t>Serpentine Grassland</a:t>
            </a:r>
            <a:r>
              <a:rPr kumimoji="0" lang="en-US" sz="7200" i="0" u="none" strike="noStrike" kern="1200" cap="none" spc="0" normalizeH="0" baseline="0" noProof="0" dirty="0" smtClean="0">
                <a:ln>
                  <a:noFill/>
                </a:ln>
                <a:effectLst/>
                <a:uLnTx/>
                <a:uFillTx/>
                <a:latin typeface="+mn-lt"/>
                <a:ea typeface="+mn-ea"/>
                <a:cs typeface="+mn-cs"/>
                <a:hlinkClick r:id="rId10"/>
              </a:rPr>
              <a:t>:</a:t>
            </a:r>
            <a:r>
              <a:rPr kumimoji="0" lang="en-US" sz="7200" i="0" u="none" strike="noStrike" kern="1200" cap="none" spc="0" normalizeH="0" baseline="0" noProof="0" dirty="0" smtClean="0">
                <a:ln>
                  <a:noFill/>
                </a:ln>
                <a:effectLst/>
                <a:uLnTx/>
                <a:uFillTx/>
                <a:latin typeface="+mn-lt"/>
                <a:ea typeface="+mn-ea"/>
                <a:cs typeface="+mn-cs"/>
              </a:rPr>
              <a:t> MD</a:t>
            </a:r>
            <a:r>
              <a:rPr kumimoji="0" lang="en-US" sz="7200" i="0" u="none" strike="noStrike" kern="1200" cap="none" spc="0" normalizeH="0" noProof="0" dirty="0" smtClean="0">
                <a:ln>
                  <a:noFill/>
                </a:ln>
                <a:effectLst/>
                <a:uLnTx/>
                <a:uFillTx/>
                <a:latin typeface="+mn-lt"/>
                <a:ea typeface="+mn-ea"/>
                <a:cs typeface="+mn-cs"/>
              </a:rPr>
              <a:t> Department of Natural Resources</a:t>
            </a:r>
            <a:endParaRPr kumimoji="0" lang="en-US" sz="3200" i="0" u="none" strike="noStrike" kern="1200" cap="none" spc="0" normalizeH="0" baseline="0" noProof="0" dirty="0" smtClean="0">
              <a:ln>
                <a:noFill/>
              </a:ln>
              <a:effectLst/>
              <a:uLnTx/>
              <a:uFillTx/>
              <a:latin typeface="+mn-lt"/>
              <a:ea typeface="+mn-ea"/>
              <a:cs typeface="+mn-cs"/>
            </a:endParaRPr>
          </a:p>
          <a:p>
            <a:pPr marL="457200" marR="0" lvl="1" indent="-182880" algn="l" defTabSz="914400" rtl="0" eaLnBrk="1" fontAlgn="auto" latinLnBrk="0" hangingPunct="1">
              <a:lnSpc>
                <a:spcPct val="90000"/>
              </a:lnSpc>
              <a:spcBef>
                <a:spcPts val="200"/>
              </a:spcBef>
              <a:spcAft>
                <a:spcPts val="400"/>
              </a:spcAft>
              <a:buClr>
                <a:schemeClr val="accent1"/>
              </a:buClr>
              <a:buSzPct val="80000"/>
              <a:buFont typeface="Corbel" pitchFamily="34" charset="0"/>
              <a:buChar char="•"/>
              <a:tabLst/>
              <a:defRPr/>
            </a:pPr>
            <a:endParaRPr kumimoji="0" lang="en-US" sz="3600" b="0" i="0" u="none" strike="noStrike" kern="1200" cap="none" spc="0" normalizeH="0" baseline="0" noProof="0" dirty="0" smtClean="0">
              <a:ln>
                <a:noFill/>
              </a:ln>
              <a:solidFill>
                <a:schemeClr val="accent1"/>
              </a:solidFill>
              <a:effectLst/>
              <a:uLnTx/>
              <a:uFillTx/>
              <a:latin typeface="+mn-lt"/>
              <a:ea typeface="+mn-ea"/>
              <a:cs typeface="+mn-cs"/>
            </a:endParaRPr>
          </a:p>
          <a:p>
            <a:pPr marL="328613" marR="0" lvl="1" indent="0" algn="l" defTabSz="914400" rtl="0" eaLnBrk="1" fontAlgn="auto" latinLnBrk="0" hangingPunct="1">
              <a:lnSpc>
                <a:spcPct val="90000"/>
              </a:lnSpc>
              <a:spcBef>
                <a:spcPts val="200"/>
              </a:spcBef>
              <a:spcAft>
                <a:spcPts val="400"/>
              </a:spcAft>
              <a:buClr>
                <a:schemeClr val="accent1"/>
              </a:buClr>
              <a:buSzPct val="80000"/>
              <a:buFont typeface="Corbel" pitchFamily="34" charset="0"/>
              <a:buNone/>
              <a:tabLst/>
              <a:defRPr/>
            </a:pPr>
            <a:r>
              <a:rPr kumimoji="0" lang="en-US" sz="3600" b="0" i="0" u="none" strike="noStrike" kern="1200" cap="none" spc="0" normalizeH="0" baseline="0" noProof="0" dirty="0" smtClean="0">
                <a:ln>
                  <a:noFill/>
                </a:ln>
                <a:solidFill>
                  <a:schemeClr val="accent1"/>
                </a:solidFill>
                <a:effectLst/>
                <a:uLnTx/>
                <a:uFillTx/>
                <a:latin typeface="+mn-lt"/>
                <a:ea typeface="+mn-ea"/>
                <a:cs typeface="+mn-cs"/>
              </a:rPr>
              <a:t> </a:t>
            </a:r>
          </a:p>
          <a:p>
            <a:pPr marL="457200" marR="0" lvl="1" indent="-182880" algn="l" defTabSz="914400" rtl="0" eaLnBrk="1" fontAlgn="auto" latinLnBrk="0" hangingPunct="1">
              <a:lnSpc>
                <a:spcPct val="90000"/>
              </a:lnSpc>
              <a:spcBef>
                <a:spcPts val="200"/>
              </a:spcBef>
              <a:spcAft>
                <a:spcPts val="400"/>
              </a:spcAft>
              <a:buClr>
                <a:schemeClr val="accent1"/>
              </a:buClr>
              <a:buSzPct val="80000"/>
              <a:buFont typeface="Corbel" pitchFamily="34" charset="0"/>
              <a:buChar char="•"/>
              <a:tabLst/>
              <a:defRPr/>
            </a:pPr>
            <a:endParaRPr kumimoji="0" lang="en-US" sz="1800" b="0" i="0" u="none" strike="noStrike" kern="1200" cap="none" spc="0" normalizeH="0" baseline="0" noProof="0" dirty="0" smtClean="0">
              <a:ln>
                <a:noFill/>
              </a:ln>
              <a:solidFill>
                <a:schemeClr val="accent1"/>
              </a:solidFill>
              <a:effectLst/>
              <a:uLnTx/>
              <a:uFillTx/>
              <a:latin typeface="+mn-lt"/>
              <a:ea typeface="+mn-ea"/>
              <a:cs typeface="+mn-cs"/>
            </a:endParaRPr>
          </a:p>
          <a:p>
            <a:pPr marL="457200" marR="0" lvl="1" indent="-182880" algn="l" defTabSz="914400" rtl="0" eaLnBrk="1" fontAlgn="auto" latinLnBrk="0" hangingPunct="1">
              <a:lnSpc>
                <a:spcPct val="90000"/>
              </a:lnSpc>
              <a:spcBef>
                <a:spcPts val="200"/>
              </a:spcBef>
              <a:spcAft>
                <a:spcPts val="400"/>
              </a:spcAft>
              <a:buClr>
                <a:schemeClr val="accent1"/>
              </a:buClr>
              <a:buSzPct val="80000"/>
              <a:buFont typeface="Corbel" pitchFamily="34" charset="0"/>
              <a:buChar char="•"/>
              <a:tabLst/>
              <a:defRPr/>
            </a:pPr>
            <a:endParaRPr kumimoji="0" lang="en-US" sz="1800" b="0" i="0" u="none" strike="noStrike" kern="1200" cap="none" spc="0" normalizeH="0" baseline="0" noProof="0" dirty="0" smtClean="0">
              <a:ln>
                <a:noFill/>
              </a:ln>
              <a:solidFill>
                <a:schemeClr val="accent1"/>
              </a:solidFill>
              <a:effectLst/>
              <a:uLnTx/>
              <a:uFillTx/>
              <a:latin typeface="+mn-lt"/>
              <a:ea typeface="+mn-ea"/>
              <a:cs typeface="+mn-cs"/>
            </a:endParaRPr>
          </a:p>
          <a:p>
            <a:pPr marL="228600" marR="0" lvl="0" indent="-182880" algn="l" defTabSz="914400" rtl="0" eaLnBrk="1" fontAlgn="auto" latinLnBrk="0" hangingPunct="1">
              <a:lnSpc>
                <a:spcPct val="90000"/>
              </a:lnSpc>
              <a:spcBef>
                <a:spcPts val="1400"/>
              </a:spcBef>
              <a:spcAft>
                <a:spcPts val="0"/>
              </a:spcAft>
              <a:buClr>
                <a:schemeClr val="accent1"/>
              </a:buClr>
              <a:buSzPct val="80000"/>
              <a:buFontTx/>
              <a:buNone/>
              <a:tabLst/>
              <a:defRPr/>
            </a:pPr>
            <a:endParaRPr kumimoji="0" lang="en-US" sz="2000" b="0" i="0" u="none" strike="noStrike" kern="1200" cap="none" spc="0" normalizeH="0" baseline="0" noProof="0" dirty="0" smtClean="0">
              <a:ln>
                <a:noFill/>
              </a:ln>
              <a:solidFill>
                <a:schemeClr val="accent1"/>
              </a:solidFill>
              <a:effectLst/>
              <a:uLnTx/>
              <a:uFillTx/>
              <a:latin typeface="+mn-lt"/>
              <a:ea typeface="+mn-ea"/>
              <a:cs typeface="+mn-cs"/>
            </a:endParaRPr>
          </a:p>
        </p:txBody>
      </p:sp>
      <p:pic>
        <p:nvPicPr>
          <p:cNvPr id="2" name="Content Placeholder 1"/>
          <p:cNvPicPr>
            <a:picLocks noGrp="1" noChangeAspect="1"/>
          </p:cNvPicPr>
          <p:nvPr>
            <p:ph sz="half" idx="2"/>
          </p:nvPr>
        </p:nvPicPr>
        <p:blipFill>
          <a:blip r:embed="rId11" cstate="print">
            <a:extLst>
              <a:ext uri="{28A0092B-C50C-407E-A947-70E740481C1C}">
                <a14:useLocalDpi xmlns:a14="http://schemas.microsoft.com/office/drawing/2010/main" val="0"/>
              </a:ext>
            </a:extLst>
          </a:blip>
          <a:stretch>
            <a:fillRect/>
          </a:stretch>
        </p:blipFill>
        <p:spPr>
          <a:xfrm>
            <a:off x="8987946" y="700189"/>
            <a:ext cx="2752608" cy="5852045"/>
          </a:xfrm>
        </p:spPr>
      </p:pic>
      <p:sp>
        <p:nvSpPr>
          <p:cNvPr id="6146" name="Rectangle 2"/>
          <p:cNvSpPr>
            <a:spLocks noGrp="1" noChangeArrowheads="1"/>
          </p:cNvSpPr>
          <p:nvPr>
            <p:ph type="title"/>
          </p:nvPr>
        </p:nvSpPr>
        <p:spPr>
          <a:xfrm>
            <a:off x="334962" y="228600"/>
            <a:ext cx="4267200" cy="533400"/>
          </a:xfrm>
        </p:spPr>
        <p:txBody>
          <a:bodyPr>
            <a:noAutofit/>
          </a:bodyPr>
          <a:lstStyle/>
          <a:p>
            <a:pPr algn="l" eaLnBrk="1" fontAlgn="auto" hangingPunct="1">
              <a:spcBef>
                <a:spcPts val="0"/>
              </a:spcBef>
              <a:spcAft>
                <a:spcPts val="0"/>
              </a:spcAft>
              <a:defRPr/>
            </a:pPr>
            <a:r>
              <a:rPr sz="2800">
                <a:solidFill>
                  <a:schemeClr val="tx2">
                    <a:shade val="85000"/>
                    <a:satMod val="150000"/>
                  </a:schemeClr>
                </a:solidFill>
              </a:rPr>
              <a:t>2. Information Sources</a:t>
            </a:r>
          </a:p>
        </p:txBody>
      </p:sp>
      <p:sp>
        <p:nvSpPr>
          <p:cNvPr id="6157" name="Rectangle 13"/>
          <p:cNvSpPr>
            <a:spLocks noChangeArrowheads="1"/>
          </p:cNvSpPr>
          <p:nvPr/>
        </p:nvSpPr>
        <p:spPr bwMode="auto">
          <a:xfrm>
            <a:off x="75406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2" action="ppaction://hlinksldjump"/>
              </a:rPr>
              <a:t>1</a:t>
            </a:r>
            <a:endParaRPr lang="en-US" sz="2000" b="1">
              <a:effectLst>
                <a:outerShdw blurRad="38100" dist="38100" dir="2700000" algn="tl">
                  <a:srgbClr val="C0C0C0"/>
                </a:outerShdw>
              </a:effectLst>
            </a:endParaRPr>
          </a:p>
        </p:txBody>
      </p:sp>
      <p:sp>
        <p:nvSpPr>
          <p:cNvPr id="6158" name="Rectangle 14"/>
          <p:cNvSpPr>
            <a:spLocks noChangeArrowheads="1"/>
          </p:cNvSpPr>
          <p:nvPr/>
        </p:nvSpPr>
        <p:spPr bwMode="auto">
          <a:xfrm>
            <a:off x="8153400" y="271463"/>
            <a:ext cx="627063" cy="490537"/>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FFFFFF"/>
                  </a:outerShdw>
                </a:effectLst>
                <a:hlinkClick r:id="rId13" action="ppaction://hlinksldjump"/>
              </a:rPr>
              <a:t>2</a:t>
            </a:r>
            <a:endParaRPr lang="en-US" sz="2000" b="1">
              <a:effectLst>
                <a:outerShdw blurRad="38100" dist="38100" dir="2700000" algn="tl">
                  <a:srgbClr val="FFFFFF"/>
                </a:outerShdw>
              </a:effectLst>
            </a:endParaRPr>
          </a:p>
        </p:txBody>
      </p:sp>
      <p:sp>
        <p:nvSpPr>
          <p:cNvPr id="6159" name="Rectangle 15"/>
          <p:cNvSpPr>
            <a:spLocks noChangeArrowheads="1"/>
          </p:cNvSpPr>
          <p:nvPr/>
        </p:nvSpPr>
        <p:spPr bwMode="auto">
          <a:xfrm>
            <a:off x="876617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4" action="ppaction://hlinksldjump"/>
              </a:rPr>
              <a:t>3</a:t>
            </a:r>
            <a:endParaRPr lang="en-US" sz="2000" b="1">
              <a:effectLst>
                <a:outerShdw blurRad="38100" dist="38100" dir="2700000" algn="tl">
                  <a:srgbClr val="C0C0C0"/>
                </a:outerShdw>
              </a:effectLst>
            </a:endParaRPr>
          </a:p>
        </p:txBody>
      </p:sp>
      <p:sp>
        <p:nvSpPr>
          <p:cNvPr id="6160" name="Rectangle 16"/>
          <p:cNvSpPr>
            <a:spLocks noChangeArrowheads="1"/>
          </p:cNvSpPr>
          <p:nvPr/>
        </p:nvSpPr>
        <p:spPr bwMode="auto">
          <a:xfrm>
            <a:off x="106045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5" action="ppaction://hlinksldjump"/>
              </a:rPr>
              <a:t>6</a:t>
            </a:r>
            <a:endParaRPr lang="en-US" sz="2000" b="1">
              <a:effectLst>
                <a:outerShdw blurRad="38100" dist="38100" dir="2700000" algn="tl">
                  <a:srgbClr val="C0C0C0"/>
                </a:outerShdw>
              </a:effectLst>
            </a:endParaRPr>
          </a:p>
        </p:txBody>
      </p:sp>
      <p:sp>
        <p:nvSpPr>
          <p:cNvPr id="6161" name="Rectangle 17"/>
          <p:cNvSpPr>
            <a:spLocks noChangeArrowheads="1"/>
          </p:cNvSpPr>
          <p:nvPr/>
        </p:nvSpPr>
        <p:spPr bwMode="auto">
          <a:xfrm>
            <a:off x="99917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6" action="ppaction://hlinksldjump"/>
              </a:rPr>
              <a:t>5</a:t>
            </a:r>
            <a:endParaRPr lang="en-US" sz="2000" b="1">
              <a:effectLst>
                <a:outerShdw blurRad="38100" dist="38100" dir="2700000" algn="tl">
                  <a:srgbClr val="C0C0C0"/>
                </a:outerShdw>
              </a:effectLst>
            </a:endParaRPr>
          </a:p>
        </p:txBody>
      </p:sp>
      <p:sp>
        <p:nvSpPr>
          <p:cNvPr id="6162" name="Rectangle 18"/>
          <p:cNvSpPr>
            <a:spLocks noChangeArrowheads="1"/>
          </p:cNvSpPr>
          <p:nvPr/>
        </p:nvSpPr>
        <p:spPr bwMode="auto">
          <a:xfrm>
            <a:off x="937895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7" action="ppaction://hlinksldjump"/>
              </a:rPr>
              <a:t>4</a:t>
            </a:r>
            <a:endParaRPr lang="en-US" sz="2000" b="1">
              <a:effectLst>
                <a:outerShdw blurRad="38100" dist="38100" dir="2700000" algn="tl">
                  <a:srgbClr val="C0C0C0"/>
                </a:outerShdw>
              </a:effectLst>
            </a:endParaRPr>
          </a:p>
        </p:txBody>
      </p:sp>
      <p:sp>
        <p:nvSpPr>
          <p:cNvPr id="6163" name="AutoShape 19"/>
          <p:cNvSpPr>
            <a:spLocks noChangeArrowheads="1"/>
          </p:cNvSpPr>
          <p:nvPr/>
        </p:nvSpPr>
        <p:spPr bwMode="auto">
          <a:xfrm>
            <a:off x="11231563" y="33338"/>
            <a:ext cx="1020762"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 action="ppaction://hlinkshowjump?jump=nextslide"/>
              </a:rPr>
              <a:t>Next</a:t>
            </a:r>
            <a:endParaRPr lang="en-US" sz="2000" b="1">
              <a:effectLst>
                <a:outerShdw blurRad="38100" dist="38100" dir="2700000" algn="tl">
                  <a:srgbClr val="C0C0C0"/>
                </a:outerShdw>
              </a:effectLst>
            </a:endParaRPr>
          </a:p>
        </p:txBody>
      </p:sp>
      <p:pic>
        <p:nvPicPr>
          <p:cNvPr id="4111" name="Picture 15" descr="C:\Users\kbanks\AppData\Local\Microsoft\Windows\Temporary Internet Files\Content.IE5\HEEY113K\MC900441361[1].png">
            <a:hlinkClick r:id="rId18"/>
          </p:cNvPr>
          <p:cNvPicPr>
            <a:picLocks noChangeAspect="1" noChangeArrowheads="1"/>
          </p:cNvPicPr>
          <p:nvPr/>
        </p:nvPicPr>
        <p:blipFill>
          <a:blip r:embed="rId19" cstate="print"/>
          <a:srcRect/>
          <a:stretch>
            <a:fillRect/>
          </a:stretch>
        </p:blipFill>
        <p:spPr bwMode="auto">
          <a:xfrm rot="757947">
            <a:off x="849991" y="6224202"/>
            <a:ext cx="256690" cy="241073"/>
          </a:xfrm>
          <a:prstGeom prst="rect">
            <a:avLst/>
          </a:prstGeom>
          <a:noFill/>
          <a:ln w="9525">
            <a:noFill/>
            <a:miter lim="800000"/>
            <a:headEnd/>
            <a:tailEnd/>
          </a:ln>
          <a:effectLst>
            <a:glow rad="63500">
              <a:schemeClr val="accent3">
                <a:satMod val="175000"/>
                <a:alpha val="40000"/>
              </a:schemeClr>
            </a:glow>
          </a:effectLst>
        </p:spPr>
      </p:pic>
      <p:sp>
        <p:nvSpPr>
          <p:cNvPr id="13" name="TextBox 12"/>
          <p:cNvSpPr txBox="1"/>
          <p:nvPr/>
        </p:nvSpPr>
        <p:spPr>
          <a:xfrm>
            <a:off x="7540625" y="1903605"/>
            <a:ext cx="2032308" cy="461665"/>
          </a:xfrm>
          <a:prstGeom prst="rect">
            <a:avLst/>
          </a:prstGeom>
          <a:noFill/>
        </p:spPr>
        <p:txBody>
          <a:bodyPr wrap="square" rtlCol="0">
            <a:spAutoFit/>
          </a:bodyPr>
          <a:lstStyle/>
          <a:p>
            <a:r>
              <a:rPr lang="en-US" sz="1200" dirty="0" smtClean="0">
                <a:latin typeface="Candara" pitchFamily="34" charset="0"/>
              </a:rPr>
              <a:t>Image Source:</a:t>
            </a:r>
          </a:p>
          <a:p>
            <a:r>
              <a:rPr lang="en-US" sz="1200" dirty="0" smtClean="0">
                <a:latin typeface="Candara" pitchFamily="34" charset="0"/>
                <a:hlinkClick r:id="rId20"/>
              </a:rPr>
              <a:t>Chesapeake Bay Foundation</a:t>
            </a:r>
            <a:endParaRPr lang="en-US" sz="1200" dirty="0">
              <a:latin typeface="Candara"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8987485"/>
              </p:ext>
            </p:extLst>
          </p:nvPr>
        </p:nvGraphicFramePr>
        <p:xfrm>
          <a:off x="639762" y="1447800"/>
          <a:ext cx="7315200" cy="1798320"/>
        </p:xfrm>
        <a:graphic>
          <a:graphicData uri="http://schemas.openxmlformats.org/drawingml/2006/table">
            <a:tbl>
              <a:tblPr firstRow="1" bandRow="1">
                <a:tableStyleId>{2D5ABB26-0587-4C30-8999-92F81FD0307C}</a:tableStyleId>
              </a:tblPr>
              <a:tblGrid>
                <a:gridCol w="3657600"/>
                <a:gridCol w="3657600"/>
              </a:tblGrid>
              <a:tr h="1524000">
                <a:tc>
                  <a:txBody>
                    <a:bodyPr/>
                    <a:lstStyle/>
                    <a:p>
                      <a:r>
                        <a:rPr lang="en-US" sz="1600" b="1" dirty="0" smtClean="0"/>
                        <a:t>Videos:</a:t>
                      </a:r>
                    </a:p>
                    <a:p>
                      <a:r>
                        <a:rPr lang="en-US" sz="1600" dirty="0" smtClean="0">
                          <a:hlinkClick r:id="rId21"/>
                        </a:rPr>
                        <a:t>https://www.youtube.com/watch?v=SWvtRf4TAO4</a:t>
                      </a:r>
                      <a:r>
                        <a:rPr lang="en-US" sz="1600" baseline="0" dirty="0" smtClean="0"/>
                        <a:t> (Courtesy of makemegenius.com)</a:t>
                      </a:r>
                      <a:endParaRPr lang="en-US" sz="1600" dirty="0" smtClean="0"/>
                    </a:p>
                    <a:p>
                      <a:r>
                        <a:rPr lang="en-US" sz="1600" dirty="0" err="1" smtClean="0">
                          <a:hlinkClick r:id="rId22"/>
                        </a:rPr>
                        <a:t>Biomes:http</a:t>
                      </a:r>
                      <a:r>
                        <a:rPr lang="en-US" sz="1600" dirty="0" smtClean="0">
                          <a:hlinkClick r:id="rId22"/>
                        </a:rPr>
                        <a:t>://www.watchknowlearn.org/Video.aspx?VideoID=6663</a:t>
                      </a:r>
                      <a:r>
                        <a:rPr lang="en-US" sz="1600" dirty="0" smtClean="0"/>
                        <a:t>(Courtesy of WatchKnowLearn.org)</a:t>
                      </a:r>
                      <a:endParaRPr lang="en-US" sz="1600" dirty="0"/>
                    </a:p>
                  </a:txBody>
                  <a:tcPr/>
                </a:tc>
                <a:tc>
                  <a:txBody>
                    <a:bodyPr/>
                    <a:lstStyle/>
                    <a:p>
                      <a:r>
                        <a:rPr lang="en-US" sz="1600" b="1" dirty="0" smtClean="0"/>
                        <a:t>Databases:</a:t>
                      </a:r>
                    </a:p>
                    <a:p>
                      <a:r>
                        <a:rPr lang="en-US" sz="1600" dirty="0" err="1" smtClean="0">
                          <a:hlinkClick r:id="rId23"/>
                        </a:rPr>
                        <a:t>Worldbook</a:t>
                      </a:r>
                      <a:r>
                        <a:rPr lang="en-US" sz="1600" dirty="0" smtClean="0">
                          <a:hlinkClick r:id="rId23"/>
                        </a:rPr>
                        <a:t> Student</a:t>
                      </a:r>
                      <a:endParaRPr lang="en-US" sz="1600" dirty="0" smtClean="0"/>
                    </a:p>
                    <a:p>
                      <a:endParaRPr lang="en-US" sz="1600" dirty="0"/>
                    </a:p>
                  </a:txBody>
                  <a:tcPr/>
                </a:tc>
              </a:tr>
            </a:tbl>
          </a:graphicData>
        </a:graphic>
      </p:graphicFrame>
      <p:pic>
        <p:nvPicPr>
          <p:cNvPr id="4" name="Picture 3"/>
          <p:cNvPicPr>
            <a:picLocks noChangeAspect="1"/>
          </p:cNvPicPr>
          <p:nvPr/>
        </p:nvPicPr>
        <p:blipFill>
          <a:blip r:embed="rId24" cstate="print"/>
          <a:stretch>
            <a:fillRect/>
          </a:stretch>
        </p:blipFill>
        <p:spPr>
          <a:xfrm>
            <a:off x="334962" y="5017580"/>
            <a:ext cx="493819" cy="475529"/>
          </a:xfrm>
          <a:prstGeom prst="rect">
            <a:avLst/>
          </a:prstGeom>
        </p:spPr>
      </p:pic>
      <p:pic>
        <p:nvPicPr>
          <p:cNvPr id="5" name="Picture 4"/>
          <p:cNvPicPr>
            <a:picLocks noChangeAspect="1"/>
          </p:cNvPicPr>
          <p:nvPr/>
        </p:nvPicPr>
        <p:blipFill>
          <a:blip r:embed="rId24" cstate="print"/>
          <a:stretch>
            <a:fillRect/>
          </a:stretch>
        </p:blipFill>
        <p:spPr>
          <a:xfrm>
            <a:off x="332917" y="3203903"/>
            <a:ext cx="493819" cy="475529"/>
          </a:xfrm>
          <a:prstGeom prst="rect">
            <a:avLst/>
          </a:prstGeom>
        </p:spPr>
      </p:pic>
      <p:pic>
        <p:nvPicPr>
          <p:cNvPr id="6" name="Picture 5"/>
          <p:cNvPicPr>
            <a:picLocks noChangeAspect="1"/>
          </p:cNvPicPr>
          <p:nvPr/>
        </p:nvPicPr>
        <p:blipFill>
          <a:blip r:embed="rId24" cstate="print"/>
          <a:stretch>
            <a:fillRect/>
          </a:stretch>
        </p:blipFill>
        <p:spPr>
          <a:xfrm>
            <a:off x="344652" y="4186630"/>
            <a:ext cx="493819" cy="475529"/>
          </a:xfrm>
          <a:prstGeom prst="rect">
            <a:avLst/>
          </a:prstGeom>
        </p:spPr>
      </p:pic>
      <p:pic>
        <p:nvPicPr>
          <p:cNvPr id="7" name="Picture 6"/>
          <p:cNvPicPr>
            <a:picLocks noChangeAspect="1"/>
          </p:cNvPicPr>
          <p:nvPr/>
        </p:nvPicPr>
        <p:blipFill>
          <a:blip r:embed="rId25" cstate="print"/>
          <a:stretch>
            <a:fillRect/>
          </a:stretch>
        </p:blipFill>
        <p:spPr>
          <a:xfrm>
            <a:off x="344652" y="5728423"/>
            <a:ext cx="493819" cy="47552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58762" y="152400"/>
            <a:ext cx="4370546" cy="639762"/>
          </a:xfrm>
        </p:spPr>
        <p:txBody>
          <a:bodyPr>
            <a:noAutofit/>
          </a:bodyPr>
          <a:lstStyle/>
          <a:p>
            <a:pPr algn="l" eaLnBrk="1" fontAlgn="auto" hangingPunct="1">
              <a:spcBef>
                <a:spcPts val="0"/>
              </a:spcBef>
              <a:spcAft>
                <a:spcPts val="0"/>
              </a:spcAft>
              <a:defRPr/>
            </a:pPr>
            <a:r>
              <a:rPr sz="2800" dirty="0">
                <a:solidFill>
                  <a:schemeClr val="tx2">
                    <a:shade val="85000"/>
                    <a:satMod val="150000"/>
                  </a:schemeClr>
                </a:solidFill>
              </a:rPr>
              <a:t>3. </a:t>
            </a:r>
            <a:r>
              <a:rPr sz="2800" dirty="0" smtClean="0">
                <a:solidFill>
                  <a:schemeClr val="tx2">
                    <a:shade val="85000"/>
                    <a:satMod val="150000"/>
                  </a:schemeClr>
                </a:solidFill>
              </a:rPr>
              <a:t>Student </a:t>
            </a:r>
            <a:r>
              <a:rPr sz="2800" dirty="0">
                <a:solidFill>
                  <a:schemeClr val="tx2">
                    <a:shade val="85000"/>
                    <a:satMod val="150000"/>
                  </a:schemeClr>
                </a:solidFill>
              </a:rPr>
              <a:t>Activity</a:t>
            </a:r>
          </a:p>
        </p:txBody>
      </p:sp>
      <p:sp>
        <p:nvSpPr>
          <p:cNvPr id="5123" name="Text Placeholder 15"/>
          <p:cNvSpPr>
            <a:spLocks noGrp="1"/>
          </p:cNvSpPr>
          <p:nvPr>
            <p:ph type="body" sz="half" idx="1"/>
          </p:nvPr>
        </p:nvSpPr>
        <p:spPr>
          <a:xfrm>
            <a:off x="411163" y="1066800"/>
            <a:ext cx="5791200" cy="5562600"/>
          </a:xfrm>
        </p:spPr>
        <p:txBody>
          <a:bodyPr/>
          <a:lstStyle/>
          <a:p>
            <a:pPr>
              <a:lnSpc>
                <a:spcPct val="80000"/>
              </a:lnSpc>
              <a:buFontTx/>
              <a:buNone/>
            </a:pPr>
            <a:endParaRPr lang="en-US" sz="2000" dirty="0" smtClean="0"/>
          </a:p>
          <a:p>
            <a:pPr>
              <a:lnSpc>
                <a:spcPct val="80000"/>
              </a:lnSpc>
              <a:buFontTx/>
              <a:buNone/>
            </a:pPr>
            <a:r>
              <a:rPr lang="en-US" sz="2400" b="1" dirty="0" smtClean="0"/>
              <a:t>Use the resources to research one of the Chesapeake Bay’s 4 ecosystems as assigned by your teacher.</a:t>
            </a:r>
          </a:p>
          <a:p>
            <a:pPr>
              <a:lnSpc>
                <a:spcPct val="80000"/>
              </a:lnSpc>
              <a:buFontTx/>
              <a:buNone/>
            </a:pPr>
            <a:r>
              <a:rPr lang="en-US" sz="2400" b="1" dirty="0" smtClean="0"/>
              <a:t>Use the note sheets linked below to record your research:</a:t>
            </a:r>
          </a:p>
          <a:p>
            <a:pPr marL="457200" indent="-457200">
              <a:lnSpc>
                <a:spcPct val="80000"/>
              </a:lnSpc>
              <a:buFont typeface="+mj-lt"/>
              <a:buAutoNum type="arabicParenR"/>
            </a:pPr>
            <a:r>
              <a:rPr lang="en-US" sz="2400" b="1" dirty="0" smtClean="0"/>
              <a:t>Shoreline</a:t>
            </a:r>
          </a:p>
          <a:p>
            <a:pPr marL="457200" indent="-457200">
              <a:lnSpc>
                <a:spcPct val="80000"/>
              </a:lnSpc>
              <a:buFont typeface="+mj-lt"/>
              <a:buAutoNum type="arabicParenR"/>
            </a:pPr>
            <a:r>
              <a:rPr lang="en-US" sz="2400" b="1" dirty="0" smtClean="0"/>
              <a:t>Wetland</a:t>
            </a:r>
          </a:p>
          <a:p>
            <a:pPr marL="457200" indent="-457200">
              <a:lnSpc>
                <a:spcPct val="80000"/>
              </a:lnSpc>
              <a:buFont typeface="+mj-lt"/>
              <a:buAutoNum type="arabicParenR"/>
            </a:pPr>
            <a:r>
              <a:rPr lang="en-US" sz="2400" b="1" dirty="0" smtClean="0"/>
              <a:t>Forest</a:t>
            </a:r>
          </a:p>
          <a:p>
            <a:pPr marL="457200" indent="-457200">
              <a:lnSpc>
                <a:spcPct val="80000"/>
              </a:lnSpc>
              <a:buFont typeface="+mj-lt"/>
              <a:buAutoNum type="arabicParenR"/>
            </a:pPr>
            <a:r>
              <a:rPr lang="en-US" sz="2400" b="1" dirty="0" smtClean="0"/>
              <a:t>Meadow</a:t>
            </a:r>
          </a:p>
          <a:p>
            <a:pPr>
              <a:lnSpc>
                <a:spcPct val="80000"/>
              </a:lnSpc>
              <a:buFontTx/>
              <a:buNone/>
            </a:pPr>
            <a:endParaRPr lang="en-US" sz="2000" b="1" dirty="0" smtClean="0"/>
          </a:p>
          <a:p>
            <a:pPr>
              <a:buFont typeface="Wingdings 2" pitchFamily="18" charset="2"/>
              <a:buNone/>
            </a:pPr>
            <a:endParaRPr lang="en-US" dirty="0" smtClean="0"/>
          </a:p>
        </p:txBody>
      </p:sp>
      <p:pic>
        <p:nvPicPr>
          <p:cNvPr id="2" name="Content Placeholder 1"/>
          <p:cNvPicPr>
            <a:picLocks noGrp="1" noChangeAspect="1"/>
          </p:cNvPicPr>
          <p:nvPr>
            <p:ph sz="half" idx="2"/>
          </p:nvPr>
        </p:nvPicPr>
        <p:blipFill>
          <a:blip r:embed="rId2" cstate="print"/>
          <a:stretch>
            <a:fillRect/>
          </a:stretch>
        </p:blipFill>
        <p:spPr>
          <a:xfrm>
            <a:off x="5995090" y="1000125"/>
            <a:ext cx="5907594" cy="4178685"/>
          </a:xfrm>
          <a:prstGeom prst="rect">
            <a:avLst/>
          </a:prstGeom>
        </p:spPr>
      </p:pic>
      <p:sp>
        <p:nvSpPr>
          <p:cNvPr id="8220" name="Rectangle 28"/>
          <p:cNvSpPr>
            <a:spLocks noChangeArrowheads="1"/>
          </p:cNvSpPr>
          <p:nvPr/>
        </p:nvSpPr>
        <p:spPr bwMode="auto">
          <a:xfrm>
            <a:off x="75406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3" action="ppaction://hlinksldjump"/>
              </a:rPr>
              <a:t>1</a:t>
            </a:r>
            <a:endParaRPr lang="en-US" sz="2000" b="1">
              <a:effectLst>
                <a:outerShdw blurRad="38100" dist="38100" dir="2700000" algn="tl">
                  <a:srgbClr val="C0C0C0"/>
                </a:outerShdw>
              </a:effectLst>
            </a:endParaRPr>
          </a:p>
        </p:txBody>
      </p:sp>
      <p:sp>
        <p:nvSpPr>
          <p:cNvPr id="8221" name="Rectangle 29"/>
          <p:cNvSpPr>
            <a:spLocks noChangeArrowheads="1"/>
          </p:cNvSpPr>
          <p:nvPr/>
        </p:nvSpPr>
        <p:spPr bwMode="auto">
          <a:xfrm>
            <a:off x="81534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4" action="ppaction://hlinksldjump"/>
              </a:rPr>
              <a:t>2</a:t>
            </a:r>
            <a:endParaRPr lang="en-US" sz="2000" b="1">
              <a:effectLst>
                <a:outerShdw blurRad="38100" dist="38100" dir="2700000" algn="tl">
                  <a:srgbClr val="C0C0C0"/>
                </a:outerShdw>
              </a:effectLst>
            </a:endParaRPr>
          </a:p>
        </p:txBody>
      </p:sp>
      <p:sp>
        <p:nvSpPr>
          <p:cNvPr id="8222" name="Rectangle 30"/>
          <p:cNvSpPr>
            <a:spLocks noChangeArrowheads="1"/>
          </p:cNvSpPr>
          <p:nvPr/>
        </p:nvSpPr>
        <p:spPr bwMode="auto">
          <a:xfrm>
            <a:off x="8766175" y="271463"/>
            <a:ext cx="627063" cy="490537"/>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FFFFFF"/>
                  </a:outerShdw>
                </a:effectLst>
                <a:hlinkClick r:id="rId5" action="ppaction://hlinksldjump"/>
              </a:rPr>
              <a:t>3</a:t>
            </a:r>
            <a:endParaRPr lang="en-US" sz="2000" b="1">
              <a:effectLst>
                <a:outerShdw blurRad="38100" dist="38100" dir="2700000" algn="tl">
                  <a:srgbClr val="FFFFFF"/>
                </a:outerShdw>
              </a:effectLst>
            </a:endParaRPr>
          </a:p>
        </p:txBody>
      </p:sp>
      <p:sp>
        <p:nvSpPr>
          <p:cNvPr id="8223" name="Rectangle 31"/>
          <p:cNvSpPr>
            <a:spLocks noChangeArrowheads="1"/>
          </p:cNvSpPr>
          <p:nvPr/>
        </p:nvSpPr>
        <p:spPr bwMode="auto">
          <a:xfrm>
            <a:off x="106045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6" action="ppaction://hlinksldjump"/>
              </a:rPr>
              <a:t>6</a:t>
            </a:r>
            <a:endParaRPr lang="en-US" sz="2000" b="1">
              <a:effectLst>
                <a:outerShdw blurRad="38100" dist="38100" dir="2700000" algn="tl">
                  <a:srgbClr val="C0C0C0"/>
                </a:outerShdw>
              </a:effectLst>
            </a:endParaRPr>
          </a:p>
        </p:txBody>
      </p:sp>
      <p:sp>
        <p:nvSpPr>
          <p:cNvPr id="8224" name="Rectangle 32"/>
          <p:cNvSpPr>
            <a:spLocks noChangeArrowheads="1"/>
          </p:cNvSpPr>
          <p:nvPr/>
        </p:nvSpPr>
        <p:spPr bwMode="auto">
          <a:xfrm>
            <a:off x="99917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7" action="ppaction://hlinksldjump"/>
              </a:rPr>
              <a:t>5</a:t>
            </a:r>
            <a:endParaRPr lang="en-US" sz="2000" b="1">
              <a:effectLst>
                <a:outerShdw blurRad="38100" dist="38100" dir="2700000" algn="tl">
                  <a:srgbClr val="C0C0C0"/>
                </a:outerShdw>
              </a:effectLst>
            </a:endParaRPr>
          </a:p>
        </p:txBody>
      </p:sp>
      <p:sp>
        <p:nvSpPr>
          <p:cNvPr id="8225" name="Rectangle 33"/>
          <p:cNvSpPr>
            <a:spLocks noChangeArrowheads="1"/>
          </p:cNvSpPr>
          <p:nvPr/>
        </p:nvSpPr>
        <p:spPr bwMode="auto">
          <a:xfrm>
            <a:off x="937895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8" action="ppaction://hlinksldjump"/>
              </a:rPr>
              <a:t>4</a:t>
            </a:r>
            <a:endParaRPr lang="en-US" sz="2000" b="1">
              <a:effectLst>
                <a:outerShdw blurRad="38100" dist="38100" dir="2700000" algn="tl">
                  <a:srgbClr val="C0C0C0"/>
                </a:outerShdw>
              </a:effectLst>
            </a:endParaRPr>
          </a:p>
        </p:txBody>
      </p:sp>
      <p:sp>
        <p:nvSpPr>
          <p:cNvPr id="8226" name="AutoShape 34"/>
          <p:cNvSpPr>
            <a:spLocks noChangeArrowheads="1"/>
          </p:cNvSpPr>
          <p:nvPr/>
        </p:nvSpPr>
        <p:spPr bwMode="auto">
          <a:xfrm>
            <a:off x="11231563" y="33338"/>
            <a:ext cx="1020762"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 action="ppaction://hlinkshowjump?jump=nextslide"/>
              </a:rPr>
              <a:t>Next</a:t>
            </a:r>
            <a:endParaRPr lang="en-US" sz="2000" b="1">
              <a:effectLst>
                <a:outerShdw blurRad="38100" dist="38100" dir="2700000" algn="tl">
                  <a:srgbClr val="C0C0C0"/>
                </a:outerShdw>
              </a:effectLst>
            </a:endParaRPr>
          </a:p>
        </p:txBody>
      </p:sp>
      <p:sp>
        <p:nvSpPr>
          <p:cNvPr id="12" name="TextBox 11"/>
          <p:cNvSpPr txBox="1"/>
          <p:nvPr/>
        </p:nvSpPr>
        <p:spPr>
          <a:xfrm>
            <a:off x="6049962" y="5257797"/>
            <a:ext cx="5486400" cy="276999"/>
          </a:xfrm>
          <a:prstGeom prst="rect">
            <a:avLst/>
          </a:prstGeom>
          <a:noFill/>
        </p:spPr>
        <p:txBody>
          <a:bodyPr wrap="square" rtlCol="0">
            <a:spAutoFit/>
          </a:bodyPr>
          <a:lstStyle/>
          <a:p>
            <a:r>
              <a:rPr lang="en-US" sz="1200" dirty="0" smtClean="0">
                <a:latin typeface="Candara" pitchFamily="34" charset="0"/>
              </a:rPr>
              <a:t>Image Source: </a:t>
            </a:r>
            <a:r>
              <a:rPr lang="en-US" sz="1200" dirty="0" err="1" smtClean="0">
                <a:latin typeface="Candara" pitchFamily="34" charset="0"/>
                <a:hlinkClick r:id="rId9"/>
              </a:rPr>
              <a:t>Worldbook</a:t>
            </a:r>
            <a:endParaRPr lang="en-US" sz="1200" dirty="0">
              <a:latin typeface="Candar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182562" y="152400"/>
            <a:ext cx="3657600" cy="579438"/>
          </a:xfrm>
        </p:spPr>
        <p:txBody>
          <a:bodyPr>
            <a:normAutofit/>
          </a:bodyPr>
          <a:lstStyle/>
          <a:p>
            <a:pPr algn="l" eaLnBrk="1" fontAlgn="auto" hangingPunct="1">
              <a:spcBef>
                <a:spcPts val="0"/>
              </a:spcBef>
              <a:spcAft>
                <a:spcPts val="0"/>
              </a:spcAft>
              <a:defRPr/>
            </a:pPr>
            <a:r>
              <a:rPr sz="2800" dirty="0">
                <a:solidFill>
                  <a:schemeClr val="tx2">
                    <a:shade val="85000"/>
                    <a:satMod val="150000"/>
                  </a:schemeClr>
                </a:solidFill>
              </a:rPr>
              <a:t>4. </a:t>
            </a:r>
            <a:r>
              <a:rPr sz="2800" dirty="0" smtClean="0">
                <a:solidFill>
                  <a:schemeClr val="tx2">
                    <a:shade val="85000"/>
                    <a:satMod val="150000"/>
                  </a:schemeClr>
                </a:solidFill>
              </a:rPr>
              <a:t>Assessment </a:t>
            </a:r>
            <a:r>
              <a:rPr sz="2800" dirty="0">
                <a:solidFill>
                  <a:schemeClr val="tx2">
                    <a:shade val="85000"/>
                    <a:satMod val="150000"/>
                  </a:schemeClr>
                </a:solidFill>
              </a:rPr>
              <a:t>Activity</a:t>
            </a:r>
          </a:p>
        </p:txBody>
      </p:sp>
      <p:sp>
        <p:nvSpPr>
          <p:cNvPr id="6154" name="Rectangle 4"/>
          <p:cNvSpPr>
            <a:spLocks noGrp="1" noChangeArrowheads="1"/>
          </p:cNvSpPr>
          <p:nvPr>
            <p:ph type="body" sz="half" idx="1"/>
          </p:nvPr>
        </p:nvSpPr>
        <p:spPr>
          <a:xfrm>
            <a:off x="487363" y="762000"/>
            <a:ext cx="5562600" cy="5715000"/>
          </a:xfrm>
          <a:solidFill>
            <a:schemeClr val="bg2"/>
          </a:solidFill>
        </p:spPr>
        <p:txBody>
          <a:bodyPr>
            <a:normAutofit/>
          </a:bodyPr>
          <a:lstStyle/>
          <a:p>
            <a:pPr>
              <a:lnSpc>
                <a:spcPct val="90000"/>
              </a:lnSpc>
              <a:buFontTx/>
              <a:buNone/>
            </a:pPr>
            <a:r>
              <a:rPr lang="en-US" sz="2000" b="1" dirty="0" smtClean="0"/>
              <a:t>Use the research you have compiled on your note sheets to create an informative pamphlet that could accompany the Eco-chamber you create in the </a:t>
            </a:r>
            <a:r>
              <a:rPr lang="en-US" sz="2000" b="1" dirty="0" err="1" smtClean="0"/>
              <a:t>EcoTrekkers</a:t>
            </a:r>
            <a:r>
              <a:rPr lang="en-US" sz="2000" b="1" dirty="0" smtClean="0"/>
              <a:t> Unit.</a:t>
            </a:r>
          </a:p>
          <a:p>
            <a:pPr>
              <a:lnSpc>
                <a:spcPct val="90000"/>
              </a:lnSpc>
              <a:buFontTx/>
              <a:buNone/>
            </a:pPr>
            <a:r>
              <a:rPr lang="en-US" sz="2000" b="1" dirty="0" smtClean="0"/>
              <a:t>Microsoft Publisher is available on your GCPS computer desktop.</a:t>
            </a:r>
          </a:p>
          <a:p>
            <a:pPr>
              <a:lnSpc>
                <a:spcPct val="90000"/>
              </a:lnSpc>
              <a:buFontTx/>
              <a:buNone/>
            </a:pPr>
            <a:r>
              <a:rPr lang="en-US" sz="2000" b="1" dirty="0" smtClean="0"/>
              <a:t>Microsoft Publisher </a:t>
            </a:r>
            <a:r>
              <a:rPr lang="en-US" sz="2000" b="1" dirty="0" smtClean="0">
                <a:hlinkClick r:id="rId2"/>
              </a:rPr>
              <a:t>Instructions</a:t>
            </a:r>
            <a:r>
              <a:rPr lang="en-US" sz="2000" b="1" dirty="0" smtClean="0"/>
              <a:t>.  </a:t>
            </a:r>
          </a:p>
          <a:p>
            <a:pPr marL="45720" indent="0">
              <a:lnSpc>
                <a:spcPct val="90000"/>
              </a:lnSpc>
              <a:buNone/>
            </a:pPr>
            <a:endParaRPr lang="en-US" sz="2000" b="1" dirty="0"/>
          </a:p>
          <a:p>
            <a:pPr marL="45720" indent="0">
              <a:lnSpc>
                <a:spcPct val="90000"/>
              </a:lnSpc>
              <a:buNone/>
            </a:pPr>
            <a:r>
              <a:rPr lang="en-US" sz="2000" b="1" dirty="0" smtClean="0"/>
              <a:t>Or you could create a Multimedia Presentation to </a:t>
            </a:r>
            <a:r>
              <a:rPr lang="en-US" sz="2000" b="1" dirty="0"/>
              <a:t>share with your </a:t>
            </a:r>
            <a:r>
              <a:rPr lang="en-US" sz="2000" b="1" dirty="0" smtClean="0"/>
              <a:t>fellow classmates.</a:t>
            </a:r>
          </a:p>
          <a:p>
            <a:pPr marL="45720" indent="0">
              <a:buNone/>
            </a:pPr>
            <a:r>
              <a:rPr lang="en-US" sz="2000" b="1" dirty="0" smtClean="0"/>
              <a:t>Multimedia Presentation Ideas:</a:t>
            </a:r>
          </a:p>
          <a:p>
            <a:r>
              <a:rPr lang="en-US" sz="2000" b="1" dirty="0" smtClean="0">
                <a:hlinkClick r:id="rId3"/>
              </a:rPr>
              <a:t>Microsoft </a:t>
            </a:r>
            <a:r>
              <a:rPr lang="en-US" sz="2000" b="1" dirty="0" err="1" smtClean="0">
                <a:hlinkClick r:id="rId3"/>
              </a:rPr>
              <a:t>Powerpoint</a:t>
            </a:r>
            <a:r>
              <a:rPr lang="en-US" sz="2000" b="1" dirty="0" smtClean="0"/>
              <a:t>  (</a:t>
            </a:r>
            <a:r>
              <a:rPr lang="en-US" sz="2000" b="1" dirty="0" smtClean="0">
                <a:hlinkClick r:id="rId4"/>
              </a:rPr>
              <a:t>Rubric</a:t>
            </a:r>
            <a:r>
              <a:rPr lang="en-US" sz="2000" b="1" dirty="0" smtClean="0"/>
              <a:t>)</a:t>
            </a:r>
          </a:p>
          <a:p>
            <a:r>
              <a:rPr lang="en-US" sz="2000" b="1" dirty="0" smtClean="0">
                <a:hlinkClick r:id="rId5"/>
              </a:rPr>
              <a:t>Prezi</a:t>
            </a:r>
            <a:r>
              <a:rPr lang="en-US" sz="2000" b="1" dirty="0" smtClean="0"/>
              <a:t> (</a:t>
            </a:r>
            <a:r>
              <a:rPr lang="en-US" sz="2000" b="1" dirty="0" smtClean="0">
                <a:hlinkClick r:id="rId6"/>
              </a:rPr>
              <a:t>Rubric</a:t>
            </a:r>
            <a:r>
              <a:rPr lang="en-US" sz="2000" b="1" dirty="0" smtClean="0"/>
              <a:t>)</a:t>
            </a:r>
          </a:p>
          <a:p>
            <a:pPr marL="45720" indent="0">
              <a:buNone/>
            </a:pPr>
            <a:endParaRPr lang="en-US" sz="2000" b="1" dirty="0" smtClean="0"/>
          </a:p>
          <a:p>
            <a:pPr marL="45720" indent="0">
              <a:lnSpc>
                <a:spcPct val="90000"/>
              </a:lnSpc>
              <a:buNone/>
            </a:pPr>
            <a:endParaRPr lang="en-US" sz="1600" b="1" dirty="0" smtClean="0"/>
          </a:p>
          <a:p>
            <a:pPr>
              <a:lnSpc>
                <a:spcPct val="90000"/>
              </a:lnSpc>
              <a:buFontTx/>
              <a:buNone/>
            </a:pPr>
            <a:endParaRPr lang="en-US" sz="1600" b="1" dirty="0" smtClean="0"/>
          </a:p>
        </p:txBody>
      </p:sp>
      <p:pic>
        <p:nvPicPr>
          <p:cNvPr id="2" name="Content Placeholder 1"/>
          <p:cNvPicPr>
            <a:picLocks noGrp="1" noChangeAspect="1"/>
          </p:cNvPicPr>
          <p:nvPr>
            <p:ph sz="half" idx="2"/>
          </p:nvPr>
        </p:nvPicPr>
        <p:blipFill>
          <a:blip r:embed="rId7" cstate="print"/>
          <a:stretch>
            <a:fillRect/>
          </a:stretch>
        </p:blipFill>
        <p:spPr>
          <a:xfrm>
            <a:off x="6473304" y="1009651"/>
            <a:ext cx="4806005" cy="4381500"/>
          </a:xfrm>
          <a:prstGeom prst="rect">
            <a:avLst/>
          </a:prstGeom>
        </p:spPr>
      </p:pic>
      <p:sp>
        <p:nvSpPr>
          <p:cNvPr id="10254" name="Rectangle 14"/>
          <p:cNvSpPr>
            <a:spLocks noChangeArrowheads="1"/>
          </p:cNvSpPr>
          <p:nvPr/>
        </p:nvSpPr>
        <p:spPr bwMode="auto">
          <a:xfrm>
            <a:off x="75406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8" action="ppaction://hlinksldjump"/>
              </a:rPr>
              <a:t>1</a:t>
            </a:r>
            <a:endParaRPr lang="en-US" sz="2000" b="1">
              <a:effectLst>
                <a:outerShdw blurRad="38100" dist="38100" dir="2700000" algn="tl">
                  <a:srgbClr val="C0C0C0"/>
                </a:outerShdw>
              </a:effectLst>
            </a:endParaRPr>
          </a:p>
        </p:txBody>
      </p:sp>
      <p:sp>
        <p:nvSpPr>
          <p:cNvPr id="10255" name="Rectangle 15"/>
          <p:cNvSpPr>
            <a:spLocks noChangeArrowheads="1"/>
          </p:cNvSpPr>
          <p:nvPr/>
        </p:nvSpPr>
        <p:spPr bwMode="auto">
          <a:xfrm>
            <a:off x="81534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9" action="ppaction://hlinksldjump"/>
              </a:rPr>
              <a:t>2</a:t>
            </a:r>
            <a:endParaRPr lang="en-US" sz="2000" b="1">
              <a:effectLst>
                <a:outerShdw blurRad="38100" dist="38100" dir="2700000" algn="tl">
                  <a:srgbClr val="C0C0C0"/>
                </a:outerShdw>
              </a:effectLst>
            </a:endParaRPr>
          </a:p>
        </p:txBody>
      </p:sp>
      <p:sp>
        <p:nvSpPr>
          <p:cNvPr id="10256" name="Rectangle 16"/>
          <p:cNvSpPr>
            <a:spLocks noChangeArrowheads="1"/>
          </p:cNvSpPr>
          <p:nvPr/>
        </p:nvSpPr>
        <p:spPr bwMode="auto">
          <a:xfrm>
            <a:off x="876617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0" action="ppaction://hlinksldjump"/>
              </a:rPr>
              <a:t>3</a:t>
            </a:r>
            <a:endParaRPr lang="en-US" sz="2000" b="1">
              <a:effectLst>
                <a:outerShdw blurRad="38100" dist="38100" dir="2700000" algn="tl">
                  <a:srgbClr val="C0C0C0"/>
                </a:outerShdw>
              </a:effectLst>
            </a:endParaRPr>
          </a:p>
        </p:txBody>
      </p:sp>
      <p:sp>
        <p:nvSpPr>
          <p:cNvPr id="10257" name="Rectangle 17"/>
          <p:cNvSpPr>
            <a:spLocks noChangeArrowheads="1"/>
          </p:cNvSpPr>
          <p:nvPr/>
        </p:nvSpPr>
        <p:spPr bwMode="auto">
          <a:xfrm>
            <a:off x="106045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1" action="ppaction://hlinksldjump"/>
              </a:rPr>
              <a:t>6</a:t>
            </a:r>
            <a:endParaRPr lang="en-US" sz="2000" b="1">
              <a:effectLst>
                <a:outerShdw blurRad="38100" dist="38100" dir="2700000" algn="tl">
                  <a:srgbClr val="C0C0C0"/>
                </a:outerShdw>
              </a:effectLst>
            </a:endParaRPr>
          </a:p>
        </p:txBody>
      </p:sp>
      <p:sp>
        <p:nvSpPr>
          <p:cNvPr id="10258" name="Rectangle 18"/>
          <p:cNvSpPr>
            <a:spLocks noChangeArrowheads="1"/>
          </p:cNvSpPr>
          <p:nvPr/>
        </p:nvSpPr>
        <p:spPr bwMode="auto">
          <a:xfrm>
            <a:off x="99917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2" action="ppaction://hlinksldjump"/>
              </a:rPr>
              <a:t>5</a:t>
            </a:r>
            <a:endParaRPr lang="en-US" sz="2000" b="1">
              <a:effectLst>
                <a:outerShdw blurRad="38100" dist="38100" dir="2700000" algn="tl">
                  <a:srgbClr val="C0C0C0"/>
                </a:outerShdw>
              </a:effectLst>
            </a:endParaRPr>
          </a:p>
        </p:txBody>
      </p:sp>
      <p:sp>
        <p:nvSpPr>
          <p:cNvPr id="10259" name="Rectangle 19"/>
          <p:cNvSpPr>
            <a:spLocks noChangeArrowheads="1"/>
          </p:cNvSpPr>
          <p:nvPr/>
        </p:nvSpPr>
        <p:spPr bwMode="auto">
          <a:xfrm>
            <a:off x="9378950" y="271463"/>
            <a:ext cx="627063" cy="490537"/>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FFFFFF"/>
                  </a:outerShdw>
                </a:effectLst>
                <a:hlinkClick r:id="rId13" action="ppaction://hlinksldjump"/>
              </a:rPr>
              <a:t>4</a:t>
            </a:r>
            <a:endParaRPr lang="en-US" sz="2000" b="1" dirty="0">
              <a:effectLst>
                <a:outerShdw blurRad="38100" dist="38100" dir="2700000" algn="tl">
                  <a:srgbClr val="FFFFFF"/>
                </a:outerShdw>
              </a:effectLst>
            </a:endParaRPr>
          </a:p>
        </p:txBody>
      </p:sp>
      <p:sp>
        <p:nvSpPr>
          <p:cNvPr id="10260" name="AutoShape 20"/>
          <p:cNvSpPr>
            <a:spLocks noChangeArrowheads="1"/>
          </p:cNvSpPr>
          <p:nvPr/>
        </p:nvSpPr>
        <p:spPr bwMode="auto">
          <a:xfrm>
            <a:off x="11231563" y="33338"/>
            <a:ext cx="1020762"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 action="ppaction://hlinkshowjump?jump=nextslide"/>
              </a:rPr>
              <a:t>Next</a:t>
            </a:r>
            <a:endParaRPr lang="en-US" sz="2000" b="1">
              <a:effectLst>
                <a:outerShdw blurRad="38100" dist="38100" dir="2700000" algn="tl">
                  <a:srgbClr val="C0C0C0"/>
                </a:outerShdw>
              </a:effectLst>
            </a:endParaRPr>
          </a:p>
        </p:txBody>
      </p:sp>
      <p:sp>
        <p:nvSpPr>
          <p:cNvPr id="12" name="TextBox 11"/>
          <p:cNvSpPr txBox="1"/>
          <p:nvPr/>
        </p:nvSpPr>
        <p:spPr>
          <a:xfrm>
            <a:off x="6151563" y="5656999"/>
            <a:ext cx="5257800" cy="276999"/>
          </a:xfrm>
          <a:prstGeom prst="rect">
            <a:avLst/>
          </a:prstGeom>
          <a:noFill/>
        </p:spPr>
        <p:txBody>
          <a:bodyPr wrap="square" rtlCol="0">
            <a:spAutoFit/>
          </a:bodyPr>
          <a:lstStyle/>
          <a:p>
            <a:r>
              <a:rPr lang="en-US" sz="1200" dirty="0" smtClean="0">
                <a:latin typeface="Candara" pitchFamily="34" charset="0"/>
              </a:rPr>
              <a:t>Image Source: </a:t>
            </a:r>
            <a:r>
              <a:rPr lang="en-US" sz="1200" dirty="0" smtClean="0">
                <a:latin typeface="Candara" pitchFamily="34" charset="0"/>
                <a:hlinkClick r:id="rId14"/>
              </a:rPr>
              <a:t>Montana Science Partnership</a:t>
            </a:r>
            <a:endParaRPr lang="en-US" sz="1200" dirty="0">
              <a:latin typeface="Candar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258762" y="152400"/>
            <a:ext cx="4065746" cy="609600"/>
          </a:xfrm>
        </p:spPr>
        <p:txBody>
          <a:bodyPr>
            <a:normAutofit/>
          </a:bodyPr>
          <a:lstStyle/>
          <a:p>
            <a:pPr algn="l" eaLnBrk="1" fontAlgn="auto" hangingPunct="1">
              <a:spcBef>
                <a:spcPts val="0"/>
              </a:spcBef>
              <a:spcAft>
                <a:spcPts val="0"/>
              </a:spcAft>
              <a:defRPr/>
            </a:pPr>
            <a:r>
              <a:rPr sz="2800" dirty="0">
                <a:solidFill>
                  <a:schemeClr val="tx2">
                    <a:shade val="85000"/>
                    <a:satMod val="150000"/>
                  </a:schemeClr>
                </a:solidFill>
              </a:rPr>
              <a:t>5. Enrichment Activities</a:t>
            </a:r>
          </a:p>
        </p:txBody>
      </p:sp>
      <p:pic>
        <p:nvPicPr>
          <p:cNvPr id="2" name="Content Placeholder 1">
            <a:hlinkClick r:id="rId2"/>
          </p:cNvPr>
          <p:cNvPicPr>
            <a:picLocks noGrp="1" noChangeAspect="1"/>
          </p:cNvPicPr>
          <p:nvPr>
            <p:ph sz="half" idx="1"/>
          </p:nvPr>
        </p:nvPicPr>
        <p:blipFill>
          <a:blip r:embed="rId3" cstate="print"/>
          <a:stretch>
            <a:fillRect/>
          </a:stretch>
        </p:blipFill>
        <p:spPr>
          <a:xfrm>
            <a:off x="331788" y="1615749"/>
            <a:ext cx="5411787" cy="3313764"/>
          </a:xfrm>
          <a:prstGeom prst="rect">
            <a:avLst/>
          </a:prstGeom>
        </p:spPr>
      </p:pic>
      <p:sp>
        <p:nvSpPr>
          <p:cNvPr id="7171" name="Rectangle 8"/>
          <p:cNvSpPr>
            <a:spLocks noGrp="1" noChangeArrowheads="1"/>
          </p:cNvSpPr>
          <p:nvPr>
            <p:ph type="body" sz="half" idx="2"/>
          </p:nvPr>
        </p:nvSpPr>
        <p:spPr>
          <a:xfrm>
            <a:off x="6049963" y="1219200"/>
            <a:ext cx="5411787" cy="4648200"/>
          </a:xfrm>
        </p:spPr>
        <p:txBody>
          <a:bodyPr>
            <a:normAutofit/>
          </a:bodyPr>
          <a:lstStyle/>
          <a:p>
            <a:pPr>
              <a:lnSpc>
                <a:spcPct val="90000"/>
              </a:lnSpc>
            </a:pPr>
            <a:endParaRPr lang="en-US" sz="2000" dirty="0" smtClean="0">
              <a:hlinkClick r:id="rId4"/>
            </a:endParaRPr>
          </a:p>
          <a:p>
            <a:pPr>
              <a:lnSpc>
                <a:spcPct val="90000"/>
              </a:lnSpc>
            </a:pPr>
            <a:r>
              <a:rPr lang="en-US" sz="2000" b="1" dirty="0" smtClean="0">
                <a:hlinkClick r:id="rId5"/>
              </a:rPr>
              <a:t>Create a Wildflower Meadow:  </a:t>
            </a:r>
            <a:r>
              <a:rPr lang="en-US" sz="2000" b="1" dirty="0" smtClean="0"/>
              <a:t>Information about meadows and instructions on how to grow one in your backyard (Courtesy of </a:t>
            </a:r>
            <a:r>
              <a:rPr lang="en-US" sz="2000" b="1" dirty="0" err="1" smtClean="0"/>
              <a:t>kidsgardening.org</a:t>
            </a:r>
            <a:r>
              <a:rPr lang="en-US" sz="2000" b="1" dirty="0" smtClean="0"/>
              <a:t>))</a:t>
            </a:r>
          </a:p>
          <a:p>
            <a:pPr marL="45720" indent="0">
              <a:lnSpc>
                <a:spcPct val="90000"/>
              </a:lnSpc>
              <a:buNone/>
            </a:pPr>
            <a:endParaRPr lang="en-US" sz="2000" b="1" dirty="0" smtClean="0"/>
          </a:p>
          <a:p>
            <a:pPr>
              <a:lnSpc>
                <a:spcPct val="90000"/>
              </a:lnSpc>
            </a:pPr>
            <a:r>
              <a:rPr lang="en-US" sz="2000" b="1" dirty="0" smtClean="0">
                <a:hlinkClick r:id="rId6"/>
              </a:rPr>
              <a:t>Ecosystem Study Jam</a:t>
            </a:r>
            <a:r>
              <a:rPr lang="en-US" sz="2000" b="1" dirty="0" smtClean="0"/>
              <a:t>: From Scholastic, a video about ecosystems with a follow up quiz.</a:t>
            </a:r>
          </a:p>
          <a:p>
            <a:pPr>
              <a:lnSpc>
                <a:spcPct val="90000"/>
              </a:lnSpc>
              <a:buFontTx/>
              <a:buNone/>
            </a:pPr>
            <a:endParaRPr lang="en-US" sz="2000" dirty="0" smtClean="0"/>
          </a:p>
        </p:txBody>
      </p:sp>
      <p:sp>
        <p:nvSpPr>
          <p:cNvPr id="12304" name="Rectangle 16"/>
          <p:cNvSpPr>
            <a:spLocks noChangeArrowheads="1"/>
          </p:cNvSpPr>
          <p:nvPr/>
        </p:nvSpPr>
        <p:spPr bwMode="auto">
          <a:xfrm>
            <a:off x="75406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7" action="ppaction://hlinksldjump"/>
              </a:rPr>
              <a:t>1</a:t>
            </a:r>
            <a:endParaRPr lang="en-US" sz="2000" b="1">
              <a:effectLst>
                <a:outerShdw blurRad="38100" dist="38100" dir="2700000" algn="tl">
                  <a:srgbClr val="C0C0C0"/>
                </a:outerShdw>
              </a:effectLst>
            </a:endParaRPr>
          </a:p>
        </p:txBody>
      </p:sp>
      <p:sp>
        <p:nvSpPr>
          <p:cNvPr id="12305" name="Rectangle 17"/>
          <p:cNvSpPr>
            <a:spLocks noChangeArrowheads="1"/>
          </p:cNvSpPr>
          <p:nvPr/>
        </p:nvSpPr>
        <p:spPr bwMode="auto">
          <a:xfrm>
            <a:off x="81534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8" action="ppaction://hlinksldjump"/>
              </a:rPr>
              <a:t>2</a:t>
            </a:r>
            <a:endParaRPr lang="en-US" sz="2000" b="1" dirty="0">
              <a:effectLst>
                <a:outerShdw blurRad="38100" dist="38100" dir="2700000" algn="tl">
                  <a:srgbClr val="C0C0C0"/>
                </a:outerShdw>
              </a:effectLst>
            </a:endParaRPr>
          </a:p>
        </p:txBody>
      </p:sp>
      <p:sp>
        <p:nvSpPr>
          <p:cNvPr id="12306" name="Rectangle 18"/>
          <p:cNvSpPr>
            <a:spLocks noChangeArrowheads="1"/>
          </p:cNvSpPr>
          <p:nvPr/>
        </p:nvSpPr>
        <p:spPr bwMode="auto">
          <a:xfrm>
            <a:off x="876617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9" action="ppaction://hlinksldjump"/>
              </a:rPr>
              <a:t>3</a:t>
            </a:r>
            <a:endParaRPr lang="en-US" sz="2000" b="1" dirty="0">
              <a:effectLst>
                <a:outerShdw blurRad="38100" dist="38100" dir="2700000" algn="tl">
                  <a:srgbClr val="C0C0C0"/>
                </a:outerShdw>
              </a:effectLst>
            </a:endParaRPr>
          </a:p>
        </p:txBody>
      </p:sp>
      <p:sp>
        <p:nvSpPr>
          <p:cNvPr id="12307" name="Rectangle 19"/>
          <p:cNvSpPr>
            <a:spLocks noChangeArrowheads="1"/>
          </p:cNvSpPr>
          <p:nvPr/>
        </p:nvSpPr>
        <p:spPr bwMode="auto">
          <a:xfrm>
            <a:off x="106045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10" action="ppaction://hlinksldjump"/>
              </a:rPr>
              <a:t>6</a:t>
            </a:r>
            <a:endParaRPr lang="en-US" sz="2000" b="1" dirty="0">
              <a:effectLst>
                <a:outerShdw blurRad="38100" dist="38100" dir="2700000" algn="tl">
                  <a:srgbClr val="C0C0C0"/>
                </a:outerShdw>
              </a:effectLst>
            </a:endParaRPr>
          </a:p>
        </p:txBody>
      </p:sp>
      <p:sp>
        <p:nvSpPr>
          <p:cNvPr id="12308" name="Rectangle 20"/>
          <p:cNvSpPr>
            <a:spLocks noChangeArrowheads="1"/>
          </p:cNvSpPr>
          <p:nvPr/>
        </p:nvSpPr>
        <p:spPr bwMode="auto">
          <a:xfrm>
            <a:off x="9991725" y="271463"/>
            <a:ext cx="627063" cy="490537"/>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FFFFFF"/>
                  </a:outerShdw>
                </a:effectLst>
                <a:hlinkClick r:id="rId11" action="ppaction://hlinksldjump"/>
              </a:rPr>
              <a:t>5</a:t>
            </a:r>
            <a:endParaRPr lang="en-US" sz="2000" b="1">
              <a:effectLst>
                <a:outerShdw blurRad="38100" dist="38100" dir="2700000" algn="tl">
                  <a:srgbClr val="FFFFFF"/>
                </a:outerShdw>
              </a:effectLst>
            </a:endParaRPr>
          </a:p>
        </p:txBody>
      </p:sp>
      <p:sp>
        <p:nvSpPr>
          <p:cNvPr id="12309" name="Rectangle 21"/>
          <p:cNvSpPr>
            <a:spLocks noChangeArrowheads="1"/>
          </p:cNvSpPr>
          <p:nvPr/>
        </p:nvSpPr>
        <p:spPr bwMode="auto">
          <a:xfrm>
            <a:off x="937895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2" action="ppaction://hlinksldjump"/>
              </a:rPr>
              <a:t>4</a:t>
            </a:r>
            <a:endParaRPr lang="en-US" sz="2000" b="1">
              <a:effectLst>
                <a:outerShdw blurRad="38100" dist="38100" dir="2700000" algn="tl">
                  <a:srgbClr val="C0C0C0"/>
                </a:outerShdw>
              </a:effectLst>
            </a:endParaRPr>
          </a:p>
        </p:txBody>
      </p:sp>
      <p:sp>
        <p:nvSpPr>
          <p:cNvPr id="12310" name="AutoShape 22"/>
          <p:cNvSpPr>
            <a:spLocks noChangeArrowheads="1"/>
          </p:cNvSpPr>
          <p:nvPr/>
        </p:nvSpPr>
        <p:spPr bwMode="auto">
          <a:xfrm>
            <a:off x="11231563" y="33338"/>
            <a:ext cx="1020762"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 action="ppaction://hlinkshowjump?jump=nextslide"/>
              </a:rPr>
              <a:t>Next</a:t>
            </a:r>
            <a:endParaRPr lang="en-US" sz="2000" b="1" dirty="0">
              <a:effectLst>
                <a:outerShdw blurRad="38100" dist="38100" dir="2700000" algn="tl">
                  <a:srgbClr val="C0C0C0"/>
                </a:outerShdw>
              </a:effectLst>
            </a:endParaRPr>
          </a:p>
        </p:txBody>
      </p:sp>
      <p:sp>
        <p:nvSpPr>
          <p:cNvPr id="13" name="TextBox 12"/>
          <p:cNvSpPr txBox="1"/>
          <p:nvPr/>
        </p:nvSpPr>
        <p:spPr>
          <a:xfrm>
            <a:off x="485775" y="5029200"/>
            <a:ext cx="5257800" cy="523220"/>
          </a:xfrm>
          <a:prstGeom prst="rect">
            <a:avLst/>
          </a:prstGeom>
          <a:noFill/>
        </p:spPr>
        <p:txBody>
          <a:bodyPr wrap="square" rtlCol="0">
            <a:spAutoFit/>
          </a:bodyPr>
          <a:lstStyle/>
          <a:p>
            <a:r>
              <a:rPr lang="en-US" sz="1600" b="1" dirty="0" smtClean="0">
                <a:latin typeface="Candara" pitchFamily="34" charset="0"/>
              </a:rPr>
              <a:t>Select the image above to analyze an ecosystem</a:t>
            </a:r>
          </a:p>
          <a:p>
            <a:r>
              <a:rPr lang="en-US" sz="1200" dirty="0" smtClean="0">
                <a:latin typeface="Candara" pitchFamily="34" charset="0"/>
              </a:rPr>
              <a:t>Image Source: </a:t>
            </a:r>
            <a:r>
              <a:rPr lang="en-US" sz="1200" dirty="0" smtClean="0">
                <a:latin typeface="Candara" pitchFamily="34" charset="0"/>
                <a:hlinkClick r:id="rId2"/>
              </a:rPr>
              <a:t>PBS Learning Media</a:t>
            </a:r>
            <a:endParaRPr lang="en-US" sz="1200" dirty="0">
              <a:latin typeface="Candar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xfrm>
            <a:off x="258762" y="228600"/>
            <a:ext cx="4800600" cy="533400"/>
          </a:xfrm>
        </p:spPr>
        <p:txBody>
          <a:bodyPr/>
          <a:lstStyle/>
          <a:p>
            <a:pPr eaLnBrk="1" hangingPunct="1">
              <a:defRPr/>
            </a:pPr>
            <a:r>
              <a:rPr sz="2800" smtClean="0"/>
              <a:t>6. Teacher Support Materials</a:t>
            </a:r>
          </a:p>
        </p:txBody>
      </p:sp>
      <p:sp>
        <p:nvSpPr>
          <p:cNvPr id="7171" name="Rectangle 3"/>
          <p:cNvSpPr>
            <a:spLocks noGrp="1" noChangeArrowheads="1"/>
          </p:cNvSpPr>
          <p:nvPr>
            <p:ph sz="half" idx="1"/>
          </p:nvPr>
        </p:nvSpPr>
        <p:spPr>
          <a:xfrm>
            <a:off x="334962" y="762000"/>
            <a:ext cx="7010399" cy="5334000"/>
          </a:xfrm>
          <a:solidFill>
            <a:schemeClr val="bg2"/>
          </a:solidFill>
        </p:spPr>
        <p:txBody>
          <a:bodyPr>
            <a:noAutofit/>
          </a:bodyPr>
          <a:lstStyle/>
          <a:p>
            <a:pPr marL="0" indent="-273050" eaLnBrk="1" hangingPunct="1">
              <a:buFont typeface="Wingdings 2" pitchFamily="18" charset="2"/>
              <a:buNone/>
              <a:defRPr/>
            </a:pPr>
            <a:r>
              <a:rPr lang="en-US" sz="1400" b="1" dirty="0" smtClean="0"/>
              <a:t>Grade Level and Content Area: Science, Grade 5</a:t>
            </a:r>
          </a:p>
          <a:p>
            <a:pPr marL="0" indent="-273050" eaLnBrk="1" hangingPunct="1">
              <a:buFont typeface="Wingdings 2" pitchFamily="18" charset="2"/>
              <a:buNone/>
              <a:defRPr/>
            </a:pPr>
            <a:r>
              <a:rPr lang="en-US" sz="1200" b="1" dirty="0" smtClean="0">
                <a:hlinkClick r:id="rId3"/>
              </a:rPr>
              <a:t>Maryland State Curriculum</a:t>
            </a:r>
            <a:endParaRPr lang="en-US" sz="1200" b="1" dirty="0" smtClean="0"/>
          </a:p>
          <a:p>
            <a:pPr marL="0" indent="-273050">
              <a:buNone/>
              <a:defRPr/>
            </a:pPr>
            <a:r>
              <a:rPr lang="en-US" sz="1200" b="1" dirty="0" smtClean="0"/>
              <a:t>Maryland </a:t>
            </a:r>
            <a:r>
              <a:rPr lang="en-US" sz="1200" b="1" dirty="0"/>
              <a:t>State </a:t>
            </a:r>
            <a:r>
              <a:rPr lang="en-US" sz="1200" b="1" dirty="0" smtClean="0"/>
              <a:t>Curriculum—Science, 3.0  </a:t>
            </a:r>
            <a:r>
              <a:rPr lang="en-US" sz="1200" b="1" dirty="0"/>
              <a:t>Life Science </a:t>
            </a:r>
            <a:r>
              <a:rPr lang="en-US" sz="1200" b="1" dirty="0" smtClean="0"/>
              <a:t>, E.1</a:t>
            </a:r>
            <a:r>
              <a:rPr lang="en-US" sz="1200" b="1" dirty="0"/>
              <a:t>, F.1, </a:t>
            </a:r>
            <a:r>
              <a:rPr lang="en-US" sz="1200" b="1" dirty="0" smtClean="0"/>
              <a:t> Writing  4.0 A</a:t>
            </a:r>
            <a:r>
              <a:rPr lang="en-US" sz="1200" b="1" dirty="0"/>
              <a:t>. </a:t>
            </a:r>
            <a:r>
              <a:rPr lang="en-US" sz="1200" b="1" dirty="0" smtClean="0"/>
              <a:t>7.c</a:t>
            </a:r>
          </a:p>
          <a:p>
            <a:pPr marL="0" indent="-273050" eaLnBrk="1" hangingPunct="1">
              <a:buFont typeface="Wingdings 2" pitchFamily="18" charset="2"/>
              <a:buNone/>
              <a:defRPr/>
            </a:pPr>
            <a:r>
              <a:rPr lang="en-US" sz="1200" b="1" dirty="0" smtClean="0">
                <a:hlinkClick r:id="rId4"/>
              </a:rPr>
              <a:t>Common Core State Standards</a:t>
            </a:r>
            <a:r>
              <a:rPr lang="en-US" sz="1200" dirty="0" smtClean="0"/>
              <a:t> </a:t>
            </a:r>
          </a:p>
          <a:p>
            <a:pPr marL="0" indent="-273050" eaLnBrk="1" hangingPunct="1">
              <a:buFont typeface="Wingdings 2" pitchFamily="18" charset="2"/>
              <a:buNone/>
              <a:defRPr/>
            </a:pPr>
            <a:r>
              <a:rPr lang="en-US" sz="1200" dirty="0" smtClean="0"/>
              <a:t>Reading: 1. Read closely to determine what the text says explicitly and to make logical inferences from it; cite specific textual evidence when writing or speaking to support conclusions drawn from the text.</a:t>
            </a:r>
          </a:p>
          <a:p>
            <a:pPr marL="0" indent="-273050" eaLnBrk="1" hangingPunct="1">
              <a:buFont typeface="Wingdings 2" pitchFamily="18" charset="2"/>
              <a:buNone/>
              <a:defRPr/>
            </a:pPr>
            <a:r>
              <a:rPr lang="en-US" sz="1200" dirty="0" smtClean="0"/>
              <a:t>Writing: 7. Conduct short as well as more sustained research projects based on focused questions, demonstrating understanding of the subject under investigation.</a:t>
            </a:r>
            <a:endParaRPr lang="en-US" sz="1200" b="1" dirty="0" smtClean="0"/>
          </a:p>
          <a:p>
            <a:pPr marL="69850" indent="-342900" eaLnBrk="1" hangingPunct="1">
              <a:buFont typeface="Wingdings 2" pitchFamily="18" charset="2"/>
              <a:buNone/>
              <a:defRPr/>
            </a:pPr>
            <a:r>
              <a:rPr lang="en-US" sz="1200" b="1" dirty="0" smtClean="0">
                <a:hlinkClick r:id="rId5"/>
              </a:rPr>
              <a:t>Standards for the 21</a:t>
            </a:r>
            <a:r>
              <a:rPr lang="en-US" sz="1200" b="1" baseline="30000" dirty="0" smtClean="0">
                <a:hlinkClick r:id="rId5"/>
              </a:rPr>
              <a:t>st</a:t>
            </a:r>
            <a:r>
              <a:rPr lang="en-US" sz="1200" b="1" dirty="0" smtClean="0">
                <a:hlinkClick r:id="rId5"/>
              </a:rPr>
              <a:t> Century Learner</a:t>
            </a:r>
            <a:r>
              <a:rPr lang="en-US" sz="1200" b="1" dirty="0" smtClean="0"/>
              <a:t> </a:t>
            </a:r>
            <a:r>
              <a:rPr lang="en-US" sz="1200" dirty="0" smtClean="0"/>
              <a:t/>
            </a:r>
            <a:br>
              <a:rPr lang="en-US" sz="1200" dirty="0" smtClean="0"/>
            </a:br>
            <a:r>
              <a:rPr lang="en-US" sz="1200" dirty="0" smtClean="0"/>
              <a:t>1.1.6 Read, view, and listen for information presented in any format (e.g. textual, visual, media, digital) in order to make inferences and gather meaning.</a:t>
            </a:r>
            <a:br>
              <a:rPr lang="en-US" sz="1200" dirty="0" smtClean="0"/>
            </a:br>
            <a:r>
              <a:rPr lang="en-US" sz="1200" dirty="0" smtClean="0"/>
              <a:t>2.1.3 Use strategies to draw conclusions from information and apply knowledge to curricular areas, real-world situations, and further investigations</a:t>
            </a:r>
            <a:r>
              <a:rPr lang="en-US" sz="1200" b="1" dirty="0" smtClean="0"/>
              <a:t>.</a:t>
            </a:r>
          </a:p>
          <a:p>
            <a:pPr>
              <a:buNone/>
            </a:pPr>
            <a:r>
              <a:rPr lang="en-US" sz="1000" b="1" dirty="0" smtClean="0">
                <a:hlinkClick r:id="rId6"/>
              </a:rPr>
              <a:t>ISTE Standards</a:t>
            </a:r>
            <a:endParaRPr lang="en-US" sz="1000" b="1" dirty="0" smtClean="0"/>
          </a:p>
          <a:p>
            <a:pPr>
              <a:buNone/>
            </a:pPr>
            <a:r>
              <a:rPr lang="en-US" sz="1000" dirty="0"/>
              <a:t>2. Communication and </a:t>
            </a:r>
            <a:r>
              <a:rPr lang="en-US" sz="1000" dirty="0" smtClean="0"/>
              <a:t>collaboration: Students </a:t>
            </a:r>
            <a:r>
              <a:rPr lang="en-US" sz="1000" dirty="0"/>
              <a:t>use digital media and environments </a:t>
            </a:r>
            <a:r>
              <a:rPr lang="en-US" sz="1000" dirty="0" smtClean="0"/>
              <a:t>to communicate </a:t>
            </a:r>
            <a:r>
              <a:rPr lang="en-US" sz="1000" dirty="0"/>
              <a:t>and work collaboratively, </a:t>
            </a:r>
            <a:r>
              <a:rPr lang="en-US" sz="1000" dirty="0" smtClean="0"/>
              <a:t>including at </a:t>
            </a:r>
            <a:r>
              <a:rPr lang="en-US" sz="1000" dirty="0"/>
              <a:t>a distance, to support individual learning </a:t>
            </a:r>
            <a:r>
              <a:rPr lang="en-US" sz="1000" dirty="0" smtClean="0"/>
              <a:t>and contribute </a:t>
            </a:r>
            <a:r>
              <a:rPr lang="en-US" sz="1000" dirty="0"/>
              <a:t>to the learning of others. b. Communicate information and ideas </a:t>
            </a:r>
            <a:r>
              <a:rPr lang="en-US" sz="1000" dirty="0" smtClean="0"/>
              <a:t>effectively to </a:t>
            </a:r>
            <a:r>
              <a:rPr lang="en-US" sz="1000" dirty="0"/>
              <a:t>multiple audiences using a variety of </a:t>
            </a:r>
            <a:r>
              <a:rPr lang="en-US" sz="1000" dirty="0" smtClean="0"/>
              <a:t>media and formats.</a:t>
            </a:r>
          </a:p>
          <a:p>
            <a:pPr>
              <a:buNone/>
            </a:pPr>
            <a:r>
              <a:rPr lang="en-US" sz="1000" dirty="0" smtClean="0"/>
              <a:t>3. Research and Information Fluency: Students apply digital tools to gather, evaluate, and use information.</a:t>
            </a:r>
            <a:br>
              <a:rPr lang="en-US" sz="1000" dirty="0" smtClean="0"/>
            </a:br>
            <a:r>
              <a:rPr lang="en-US" sz="1000" dirty="0" smtClean="0"/>
              <a:t>b. Locate, organize, analyze, evaluate, synthesize, and ethically use information from a variety of sources and media.</a:t>
            </a:r>
          </a:p>
          <a:p>
            <a:pPr>
              <a:buNone/>
            </a:pPr>
            <a:r>
              <a:rPr lang="en-US" sz="1000" dirty="0" smtClean="0"/>
              <a:t>4. Critical Thinking, Problem Solving, and Decision Making: Students use critical thinking skills to plan and conduct research, manage projects, solve problems, and make informed decisions using appropriate digital tools and resources.  c. Collect and analyze data to identify solutions and/or make informed decisions.</a:t>
            </a:r>
          </a:p>
        </p:txBody>
      </p:sp>
      <p:sp>
        <p:nvSpPr>
          <p:cNvPr id="8196" name="Rectangle 4"/>
          <p:cNvSpPr>
            <a:spLocks noGrp="1" noChangeArrowheads="1"/>
          </p:cNvSpPr>
          <p:nvPr>
            <p:ph sz="half" idx="2"/>
          </p:nvPr>
        </p:nvSpPr>
        <p:spPr>
          <a:xfrm>
            <a:off x="7497761" y="838200"/>
            <a:ext cx="4572001" cy="5105400"/>
          </a:xfrm>
        </p:spPr>
        <p:txBody>
          <a:bodyPr/>
          <a:lstStyle/>
          <a:p>
            <a:pPr marL="345189" indent="-345189" eaLnBrk="1" fontAlgn="auto" hangingPunct="1">
              <a:lnSpc>
                <a:spcPct val="90000"/>
              </a:lnSpc>
              <a:spcAft>
                <a:spcPts val="0"/>
              </a:spcAft>
              <a:buClr>
                <a:schemeClr val="accent3"/>
              </a:buClr>
              <a:buFont typeface="Wingdings 2" pitchFamily="18" charset="2"/>
              <a:buNone/>
              <a:defRPr/>
            </a:pPr>
            <a:r>
              <a:rPr lang="en-US" sz="1200" b="1" dirty="0" smtClean="0"/>
              <a:t>Time Frame: 1-3 lessons</a:t>
            </a:r>
          </a:p>
          <a:p>
            <a:pPr marL="345189" indent="-345189" eaLnBrk="1" fontAlgn="auto" hangingPunct="1">
              <a:lnSpc>
                <a:spcPct val="90000"/>
              </a:lnSpc>
              <a:spcAft>
                <a:spcPts val="0"/>
              </a:spcAft>
              <a:buClr>
                <a:schemeClr val="accent3"/>
              </a:buClr>
              <a:buFont typeface="Wingdings 2" pitchFamily="18" charset="2"/>
              <a:buNone/>
              <a:defRPr/>
            </a:pPr>
            <a:endParaRPr lang="en-US" sz="1200" b="1" dirty="0" smtClean="0"/>
          </a:p>
          <a:p>
            <a:pPr marL="345189" indent="-345189" eaLnBrk="1" fontAlgn="auto" hangingPunct="1">
              <a:lnSpc>
                <a:spcPct val="90000"/>
              </a:lnSpc>
              <a:spcAft>
                <a:spcPts val="0"/>
              </a:spcAft>
              <a:buClr>
                <a:schemeClr val="accent3"/>
              </a:buClr>
              <a:buFont typeface="Wingdings 2" pitchFamily="18" charset="2"/>
              <a:buNone/>
              <a:defRPr/>
            </a:pPr>
            <a:r>
              <a:rPr lang="en-US" sz="1200" b="1" dirty="0" smtClean="0"/>
              <a:t>Differentiation strategies for this lesson: </a:t>
            </a:r>
          </a:p>
          <a:p>
            <a:pPr marL="345189" indent="-345189" eaLnBrk="1" fontAlgn="auto" hangingPunct="1">
              <a:lnSpc>
                <a:spcPct val="90000"/>
              </a:lnSpc>
              <a:spcAft>
                <a:spcPts val="0"/>
              </a:spcAft>
              <a:buClrTx/>
              <a:defRPr/>
            </a:pPr>
            <a:r>
              <a:rPr lang="en-US" sz="1200" dirty="0" smtClean="0"/>
              <a:t>Direct students to use learning tools included in our GCPS-licensed databases, such as:  audio read-aloud, labeled reading levels/</a:t>
            </a:r>
            <a:r>
              <a:rPr lang="en-US" sz="1200" dirty="0" err="1" smtClean="0"/>
              <a:t>Lexiles</a:t>
            </a:r>
            <a:r>
              <a:rPr lang="en-US" sz="1200" dirty="0" smtClean="0"/>
              <a:t>, and embedded dictionaries.</a:t>
            </a:r>
          </a:p>
          <a:p>
            <a:pPr marL="345189" indent="-345189" eaLnBrk="1" fontAlgn="auto" hangingPunct="1">
              <a:lnSpc>
                <a:spcPct val="90000"/>
              </a:lnSpc>
              <a:spcAft>
                <a:spcPts val="0"/>
              </a:spcAft>
              <a:buClrTx/>
              <a:buNone/>
              <a:defRPr/>
            </a:pPr>
            <a:endParaRPr lang="en-US" sz="1200" b="1" dirty="0" smtClean="0"/>
          </a:p>
          <a:p>
            <a:pPr marL="345189" indent="-345189" eaLnBrk="1" fontAlgn="auto" hangingPunct="1">
              <a:lnSpc>
                <a:spcPct val="90000"/>
              </a:lnSpc>
              <a:spcAft>
                <a:spcPts val="0"/>
              </a:spcAft>
              <a:buClr>
                <a:schemeClr val="accent3"/>
              </a:buClr>
              <a:buFont typeface="Wingdings 2" pitchFamily="18" charset="2"/>
              <a:buNone/>
              <a:defRPr/>
            </a:pPr>
            <a:r>
              <a:rPr lang="en-US" sz="1200" b="1" dirty="0" smtClean="0">
                <a:hlinkClick r:id="rId7"/>
              </a:rPr>
              <a:t>Learning Styles addressed in this lesson:</a:t>
            </a:r>
            <a:r>
              <a:rPr lang="en-US" sz="1200" b="1" dirty="0" smtClean="0"/>
              <a:t> Visual, Auditory, Reflective, Global, Analytical</a:t>
            </a:r>
          </a:p>
          <a:p>
            <a:pPr marL="0" indent="-273050" eaLnBrk="1" hangingPunct="1">
              <a:buNone/>
              <a:defRPr/>
            </a:pPr>
            <a:endParaRPr lang="en-US" sz="1200" b="1" dirty="0" smtClean="0"/>
          </a:p>
          <a:p>
            <a:pPr marL="0" indent="-273050" eaLnBrk="1" hangingPunct="1">
              <a:buFont typeface="Wingdings 2" pitchFamily="18" charset="2"/>
              <a:buNone/>
              <a:defRPr/>
            </a:pPr>
            <a:r>
              <a:rPr lang="en-US" sz="1200" b="1" dirty="0" smtClean="0"/>
              <a:t>Notes to the teacher:</a:t>
            </a:r>
          </a:p>
          <a:p>
            <a:pPr marL="0" indent="-273050" eaLnBrk="1" hangingPunct="1">
              <a:defRPr/>
            </a:pPr>
            <a:r>
              <a:rPr lang="en-US" sz="1200" dirty="0" smtClean="0"/>
              <a:t>Collaborate with your school library media specialist to </a:t>
            </a:r>
            <a:r>
              <a:rPr lang="en-US" sz="1200" dirty="0"/>
              <a:t> </a:t>
            </a:r>
            <a:r>
              <a:rPr lang="en-US" sz="1200" dirty="0" smtClean="0"/>
              <a:t>   implement this lesson.  If you plan to use one of the multimedia presentation tools in slide 4 and are unsure on how to teach or implement this tool, your library media specialist can assist.</a:t>
            </a:r>
          </a:p>
          <a:p>
            <a:pPr marL="0" indent="-273050" eaLnBrk="1" hangingPunct="1">
              <a:defRPr/>
            </a:pPr>
            <a:r>
              <a:rPr lang="en-US" sz="1200" dirty="0" smtClean="0"/>
              <a:t>Silver Stars: I can read this on my own</a:t>
            </a:r>
          </a:p>
          <a:p>
            <a:pPr marL="0" indent="-273050" eaLnBrk="1" hangingPunct="1">
              <a:defRPr/>
            </a:pPr>
            <a:r>
              <a:rPr lang="en-US" sz="1200" dirty="0" smtClean="0"/>
              <a:t>Gold Stars: Challenge Me!</a:t>
            </a:r>
          </a:p>
        </p:txBody>
      </p:sp>
      <p:sp>
        <p:nvSpPr>
          <p:cNvPr id="8197" name="Text Box 10"/>
          <p:cNvSpPr txBox="1">
            <a:spLocks noChangeArrowheads="1"/>
          </p:cNvSpPr>
          <p:nvPr/>
        </p:nvSpPr>
        <p:spPr bwMode="auto">
          <a:xfrm>
            <a:off x="487362" y="6100910"/>
            <a:ext cx="11125200" cy="795190"/>
          </a:xfrm>
          <a:prstGeom prst="rect">
            <a:avLst/>
          </a:prstGeom>
          <a:noFill/>
          <a:ln w="9525">
            <a:noFill/>
            <a:miter lim="800000"/>
            <a:headEnd/>
            <a:tailEnd/>
          </a:ln>
        </p:spPr>
        <p:txBody>
          <a:bodyPr wrap="square" lIns="101700" tIns="50850" rIns="101700" bIns="50850">
            <a:spAutoFit/>
          </a:bodyPr>
          <a:lstStyle/>
          <a:p>
            <a:pPr algn="ctr"/>
            <a:r>
              <a:rPr lang="en-US" sz="1000" dirty="0"/>
              <a:t>Last updated: April 2015</a:t>
            </a:r>
          </a:p>
          <a:p>
            <a:pPr algn="ctr"/>
            <a:r>
              <a:rPr lang="en-US" sz="1000" dirty="0"/>
              <a:t>Modified, reproduced and published with permission from BPCS-ODL.  The models can be used non-profit, educational use only.</a:t>
            </a:r>
          </a:p>
          <a:p>
            <a:pPr algn="ctr">
              <a:spcBef>
                <a:spcPct val="50000"/>
              </a:spcBef>
            </a:pPr>
            <a:r>
              <a:rPr lang="en-US" sz="1000" dirty="0" smtClean="0"/>
              <a:t/>
            </a:r>
            <a:br>
              <a:rPr lang="en-US" sz="1000" dirty="0" smtClean="0"/>
            </a:br>
            <a:endParaRPr lang="en-US" sz="1000" dirty="0"/>
          </a:p>
        </p:txBody>
      </p:sp>
      <p:sp>
        <p:nvSpPr>
          <p:cNvPr id="14" name="Rectangle 16"/>
          <p:cNvSpPr>
            <a:spLocks noChangeArrowheads="1"/>
          </p:cNvSpPr>
          <p:nvPr/>
        </p:nvSpPr>
        <p:spPr bwMode="auto">
          <a:xfrm>
            <a:off x="7497763" y="228600"/>
            <a:ext cx="627062" cy="490538"/>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8" action="ppaction://hlinksldjump"/>
              </a:rPr>
              <a:t>1</a:t>
            </a:r>
            <a:endParaRPr lang="en-US" sz="2000" b="1" dirty="0">
              <a:effectLst>
                <a:outerShdw blurRad="38100" dist="38100" dir="2700000" algn="tl">
                  <a:srgbClr val="C0C0C0"/>
                </a:outerShdw>
              </a:effectLst>
            </a:endParaRPr>
          </a:p>
        </p:txBody>
      </p:sp>
      <p:sp>
        <p:nvSpPr>
          <p:cNvPr id="15" name="Rectangle 17"/>
          <p:cNvSpPr>
            <a:spLocks noChangeArrowheads="1"/>
          </p:cNvSpPr>
          <p:nvPr/>
        </p:nvSpPr>
        <p:spPr bwMode="auto">
          <a:xfrm>
            <a:off x="8110538" y="228600"/>
            <a:ext cx="627062" cy="490538"/>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9" action="ppaction://hlinksldjump"/>
              </a:rPr>
              <a:t>2</a:t>
            </a:r>
            <a:endParaRPr lang="en-US" sz="2000" b="1">
              <a:effectLst>
                <a:outerShdw blurRad="38100" dist="38100" dir="2700000" algn="tl">
                  <a:srgbClr val="C0C0C0"/>
                </a:outerShdw>
              </a:effectLst>
            </a:endParaRPr>
          </a:p>
        </p:txBody>
      </p:sp>
      <p:sp>
        <p:nvSpPr>
          <p:cNvPr id="16" name="Rectangle 18"/>
          <p:cNvSpPr>
            <a:spLocks noChangeArrowheads="1"/>
          </p:cNvSpPr>
          <p:nvPr/>
        </p:nvSpPr>
        <p:spPr bwMode="auto">
          <a:xfrm>
            <a:off x="8723313" y="228600"/>
            <a:ext cx="627062" cy="490538"/>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0" action="ppaction://hlinksldjump"/>
              </a:rPr>
              <a:t>3</a:t>
            </a:r>
            <a:endParaRPr lang="en-US" sz="2000" b="1">
              <a:effectLst>
                <a:outerShdw blurRad="38100" dist="38100" dir="2700000" algn="tl">
                  <a:srgbClr val="C0C0C0"/>
                </a:outerShdw>
              </a:effectLst>
            </a:endParaRPr>
          </a:p>
        </p:txBody>
      </p:sp>
      <p:sp>
        <p:nvSpPr>
          <p:cNvPr id="17" name="Rectangle 19"/>
          <p:cNvSpPr>
            <a:spLocks noChangeArrowheads="1"/>
          </p:cNvSpPr>
          <p:nvPr/>
        </p:nvSpPr>
        <p:spPr bwMode="auto">
          <a:xfrm>
            <a:off x="10561638" y="228600"/>
            <a:ext cx="627062" cy="490538"/>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11" action="ppaction://hlinksldjump"/>
              </a:rPr>
              <a:t>6</a:t>
            </a:r>
            <a:endParaRPr lang="en-US" sz="2000" b="1" dirty="0">
              <a:effectLst>
                <a:outerShdw blurRad="38100" dist="38100" dir="2700000" algn="tl">
                  <a:srgbClr val="C0C0C0"/>
                </a:outerShdw>
              </a:effectLst>
            </a:endParaRPr>
          </a:p>
        </p:txBody>
      </p:sp>
      <p:sp>
        <p:nvSpPr>
          <p:cNvPr id="18" name="Rectangle 20"/>
          <p:cNvSpPr>
            <a:spLocks noChangeArrowheads="1"/>
          </p:cNvSpPr>
          <p:nvPr/>
        </p:nvSpPr>
        <p:spPr bwMode="auto">
          <a:xfrm>
            <a:off x="9948863" y="228600"/>
            <a:ext cx="627062" cy="490538"/>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FFFFFF"/>
                  </a:outerShdw>
                </a:effectLst>
                <a:hlinkClick r:id="rId12" action="ppaction://hlinksldjump"/>
              </a:rPr>
              <a:t>5</a:t>
            </a:r>
            <a:endParaRPr lang="en-US" sz="2000" b="1" dirty="0">
              <a:effectLst>
                <a:outerShdw blurRad="38100" dist="38100" dir="2700000" algn="tl">
                  <a:srgbClr val="FFFFFF"/>
                </a:outerShdw>
              </a:effectLst>
            </a:endParaRPr>
          </a:p>
        </p:txBody>
      </p:sp>
      <p:sp>
        <p:nvSpPr>
          <p:cNvPr id="19" name="Rectangle 21"/>
          <p:cNvSpPr>
            <a:spLocks noChangeArrowheads="1"/>
          </p:cNvSpPr>
          <p:nvPr/>
        </p:nvSpPr>
        <p:spPr bwMode="auto">
          <a:xfrm>
            <a:off x="9336088" y="228600"/>
            <a:ext cx="627062" cy="490538"/>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3" action="ppaction://hlinksldjump"/>
              </a:rPr>
              <a:t>4</a:t>
            </a:r>
            <a:endParaRPr lang="en-US" sz="2000" b="1">
              <a:effectLst>
                <a:outerShdw blurRad="38100" dist="38100" dir="2700000" algn="tl">
                  <a:srgbClr val="C0C0C0"/>
                </a:outerShdw>
              </a:effectLst>
            </a:endParaRPr>
          </a:p>
        </p:txBody>
      </p:sp>
    </p:spTree>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b293e2bb4677824be5f5293155ded7d9c0cba9c4"/>
  <p:tag name="ARTICULATE_PROJECT_OPEN" val="0"/>
</p:tagLst>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xmlns=""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TC103457444[[fn=Basis]]</Template>
  <TotalTime>4205</TotalTime>
  <Words>697</Words>
  <Application>Microsoft Macintosh PowerPoint</Application>
  <PresentationFormat>Custom</PresentationFormat>
  <Paragraphs>135</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Basis</vt:lpstr>
      <vt:lpstr>1. Question</vt:lpstr>
      <vt:lpstr>2. Information Sources</vt:lpstr>
      <vt:lpstr>3. Student Activity</vt:lpstr>
      <vt:lpstr>4. Assessment Activity</vt:lpstr>
      <vt:lpstr>5. Enrichment Activities</vt:lpstr>
      <vt:lpstr>6. Teacher Support Materials</vt:lpstr>
    </vt:vector>
  </TitlesOfParts>
  <Company>Cattaraugus-Allegany BOCES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The Question</dc:title>
  <dc:creator>CA BOCES</dc:creator>
  <cp:lastModifiedBy>Samantha Roller</cp:lastModifiedBy>
  <cp:revision>222</cp:revision>
  <dcterms:created xsi:type="dcterms:W3CDTF">2005-02-12T14:43:18Z</dcterms:created>
  <dcterms:modified xsi:type="dcterms:W3CDTF">2015-05-08T15:14:33Z</dcterms:modified>
</cp:coreProperties>
</file>