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8"/>
  </p:notesMasterIdLst>
  <p:sldIdLst>
    <p:sldId id="256" r:id="rId2"/>
    <p:sldId id="257" r:id="rId3"/>
    <p:sldId id="258" r:id="rId4"/>
    <p:sldId id="259" r:id="rId5"/>
    <p:sldId id="260" r:id="rId6"/>
    <p:sldId id="261" r:id="rId7"/>
  </p:sldIdLst>
  <p:sldSz cx="12252325" cy="6858000"/>
  <p:notesSz cx="6858000" cy="9144000"/>
  <p:custDataLst>
    <p:tags r:id="rId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FF3399"/>
    <a:srgbClr val="99FFCC"/>
    <a:srgbClr val="CC99FF"/>
    <a:srgbClr val="99CCFF"/>
    <a:srgbClr val="FF99CC"/>
    <a:srgbClr val="CC00FF"/>
    <a:srgbClr val="CCFF99"/>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9" autoAdjust="0"/>
    <p:restoredTop sz="94910" autoAdjust="0"/>
  </p:normalViewPr>
  <p:slideViewPr>
    <p:cSldViewPr>
      <p:cViewPr>
        <p:scale>
          <a:sx n="48" d="100"/>
          <a:sy n="48" d="100"/>
        </p:scale>
        <p:origin x="1186" y="43"/>
      </p:cViewPr>
      <p:guideLst>
        <p:guide orient="horz" pos="2160"/>
        <p:guide pos="38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1797E1-263B-4206-8EA4-CB5357EA1041}" type="datetimeFigureOut">
              <a:rPr lang="en-US"/>
              <a:pPr>
                <a:defRPr/>
              </a:pPr>
              <a:t>4/17/2015</a:t>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4600BF7-E33D-4B57-8E1A-BEAC50D9CF4C}" type="slidenum">
              <a:rPr lang="en-US"/>
              <a:pPr>
                <a:defRPr/>
              </a:pPr>
              <a:t>‹#›</a:t>
            </a:fld>
            <a:endParaRPr lang="en-US"/>
          </a:p>
        </p:txBody>
      </p:sp>
    </p:spTree>
    <p:extLst>
      <p:ext uri="{BB962C8B-B14F-4D97-AF65-F5344CB8AC3E}">
        <p14:creationId xmlns:p14="http://schemas.microsoft.com/office/powerpoint/2010/main" val="3968679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0D5753-8566-43C5-9688-78BBE69E84E6}" type="slidenum">
              <a:rPr lang="en-US" smtClean="0"/>
              <a:pPr/>
              <a:t>6</a:t>
            </a:fld>
            <a:endParaRPr lang="en-US"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02070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0669" y="1447801"/>
            <a:ext cx="8869327"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60669" y="4777380"/>
            <a:ext cx="886932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59A10B-A1F0-4187-BCCB-867634FF889E}" type="slidenum">
              <a:rPr lang="en-US" smtClean="0"/>
              <a:pPr>
                <a:defRPr/>
              </a:pPr>
              <a:t>‹#›</a:t>
            </a:fld>
            <a:endParaRPr lang="en-US"/>
          </a:p>
        </p:txBody>
      </p:sp>
    </p:spTree>
    <p:extLst>
      <p:ext uri="{BB962C8B-B14F-4D97-AF65-F5344CB8AC3E}">
        <p14:creationId xmlns:p14="http://schemas.microsoft.com/office/powerpoint/2010/main" val="312540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0671" y="4800587"/>
            <a:ext cx="8869326"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0669" y="685800"/>
            <a:ext cx="886932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60670" y="5367325"/>
            <a:ext cx="886932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751BC0-EFD2-4ACE-A731-D7145E2EF275}" type="slidenum">
              <a:rPr lang="en-US" smtClean="0"/>
              <a:pPr>
                <a:defRPr/>
              </a:pPr>
              <a:t>‹#›</a:t>
            </a:fld>
            <a:endParaRPr lang="en-US"/>
          </a:p>
        </p:txBody>
      </p:sp>
    </p:spTree>
    <p:extLst>
      <p:ext uri="{BB962C8B-B14F-4D97-AF65-F5344CB8AC3E}">
        <p14:creationId xmlns:p14="http://schemas.microsoft.com/office/powerpoint/2010/main" val="160462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60669" y="1447800"/>
            <a:ext cx="886932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60669" y="3657600"/>
            <a:ext cx="886932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751BC0-EFD2-4ACE-A731-D7145E2EF275}" type="slidenum">
              <a:rPr lang="en-US" smtClean="0"/>
              <a:pPr>
                <a:defRPr/>
              </a:pPr>
              <a:t>‹#›</a:t>
            </a:fld>
            <a:endParaRPr lang="en-US"/>
          </a:p>
        </p:txBody>
      </p:sp>
    </p:spTree>
    <p:extLst>
      <p:ext uri="{BB962C8B-B14F-4D97-AF65-F5344CB8AC3E}">
        <p14:creationId xmlns:p14="http://schemas.microsoft.com/office/powerpoint/2010/main" val="293158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2593" y="1447800"/>
            <a:ext cx="803889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9952" y="3771174"/>
            <a:ext cx="7315668"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60669" y="4350657"/>
            <a:ext cx="886932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751BC0-EFD2-4ACE-A731-D7145E2EF275}" type="slidenum">
              <a:rPr lang="en-US" smtClean="0"/>
              <a:pPr>
                <a:defRPr/>
              </a:pPr>
              <a:t>‹#›</a:t>
            </a:fld>
            <a:endParaRPr lang="en-US"/>
          </a:p>
        </p:txBody>
      </p:sp>
      <p:sp>
        <p:nvSpPr>
          <p:cNvPr id="12" name="TextBox 11"/>
          <p:cNvSpPr txBox="1"/>
          <p:nvPr/>
        </p:nvSpPr>
        <p:spPr>
          <a:xfrm>
            <a:off x="902740" y="971253"/>
            <a:ext cx="805880"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76656" y="2613787"/>
            <a:ext cx="805880"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6412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60668" y="3124201"/>
            <a:ext cx="886932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60669" y="4777381"/>
            <a:ext cx="886932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751BC0-EFD2-4ACE-A731-D7145E2EF275}" type="slidenum">
              <a:rPr lang="en-US" smtClean="0"/>
              <a:pPr>
                <a:defRPr/>
              </a:pPr>
              <a:t>‹#›</a:t>
            </a:fld>
            <a:endParaRPr lang="en-US"/>
          </a:p>
        </p:txBody>
      </p:sp>
    </p:spTree>
    <p:extLst>
      <p:ext uri="{BB962C8B-B14F-4D97-AF65-F5344CB8AC3E}">
        <p14:creationId xmlns:p14="http://schemas.microsoft.com/office/powerpoint/2010/main" val="3228105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6079" y="1981200"/>
            <a:ext cx="296144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5691" y="2667000"/>
            <a:ext cx="294183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902876" y="1981200"/>
            <a:ext cx="295076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92270" y="2667000"/>
            <a:ext cx="296137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59953" y="1981200"/>
            <a:ext cx="294662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59953" y="2667000"/>
            <a:ext cx="29466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44579"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9667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751BC0-EFD2-4ACE-A731-D7145E2EF275}" type="slidenum">
              <a:rPr lang="en-US" smtClean="0"/>
              <a:pPr>
                <a:defRPr/>
              </a:pPr>
              <a:t>‹#›</a:t>
            </a:fld>
            <a:endParaRPr lang="en-US"/>
          </a:p>
        </p:txBody>
      </p:sp>
    </p:spTree>
    <p:extLst>
      <p:ext uri="{BB962C8B-B14F-4D97-AF65-F5344CB8AC3E}">
        <p14:creationId xmlns:p14="http://schemas.microsoft.com/office/powerpoint/2010/main" val="136465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5691" y="4250949"/>
            <a:ext cx="295459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5691" y="2209800"/>
            <a:ext cx="295459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5691" y="4827212"/>
            <a:ext cx="29545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908620" y="4250949"/>
            <a:ext cx="29450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908619" y="2209800"/>
            <a:ext cx="29450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907260" y="4827211"/>
            <a:ext cx="294892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59953" y="4250949"/>
            <a:ext cx="294662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59952" y="2209800"/>
            <a:ext cx="294662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59827" y="4827209"/>
            <a:ext cx="2950524"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44579"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9667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751BC0-EFD2-4ACE-A731-D7145E2EF275}" type="slidenum">
              <a:rPr lang="en-US" smtClean="0"/>
              <a:pPr>
                <a:defRPr/>
              </a:pPr>
              <a:t>‹#›</a:t>
            </a:fld>
            <a:endParaRPr lang="en-US"/>
          </a:p>
        </p:txBody>
      </p:sp>
    </p:spTree>
    <p:extLst>
      <p:ext uri="{BB962C8B-B14F-4D97-AF65-F5344CB8AC3E}">
        <p14:creationId xmlns:p14="http://schemas.microsoft.com/office/powerpoint/2010/main" val="2119039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527043-1684-4073-8C4B-EA8752B85AE6}" type="slidenum">
              <a:rPr lang="en-US" smtClean="0"/>
              <a:pPr>
                <a:defRPr/>
              </a:pPr>
              <a:t>‹#›</a:t>
            </a:fld>
            <a:endParaRPr lang="en-US"/>
          </a:p>
        </p:txBody>
      </p:sp>
    </p:spTree>
    <p:extLst>
      <p:ext uri="{BB962C8B-B14F-4D97-AF65-F5344CB8AC3E}">
        <p14:creationId xmlns:p14="http://schemas.microsoft.com/office/powerpoint/2010/main" val="813700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45301" y="430214"/>
            <a:ext cx="176127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5692" y="887414"/>
            <a:ext cx="7459878"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1B6C1A-54DD-4B6D-939A-0690C8E609A8}" type="slidenum">
              <a:rPr lang="en-US" smtClean="0"/>
              <a:pPr>
                <a:defRPr/>
              </a:pPr>
              <a:t>‹#›</a:t>
            </a:fld>
            <a:endParaRPr lang="en-US"/>
          </a:p>
        </p:txBody>
      </p:sp>
    </p:spTree>
    <p:extLst>
      <p:ext uri="{BB962C8B-B14F-4D97-AF65-F5344CB8AC3E}">
        <p14:creationId xmlns:p14="http://schemas.microsoft.com/office/powerpoint/2010/main" val="2466800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1D482DA0-D828-43F3-B90D-433F762DC39B}" type="slidenum">
              <a:rPr/>
              <a:pPr>
                <a:defRPr/>
              </a:pPr>
              <a:t>‹#›</a:t>
            </a:fld>
            <a:endParaRPr/>
          </a:p>
        </p:txBody>
      </p:sp>
    </p:spTree>
    <p:extLst>
      <p:ext uri="{BB962C8B-B14F-4D97-AF65-F5344CB8AC3E}">
        <p14:creationId xmlns:p14="http://schemas.microsoft.com/office/powerpoint/2010/main" val="2631370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0"/>
            <a:ext cx="1102709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616" y="3938589"/>
            <a:ext cx="1102709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DFFE1724-3487-4AD7-A0DE-2CBB53609F96}" type="slidenum">
              <a:rPr/>
              <a:pPr>
                <a:defRPr/>
              </a:pPr>
              <a:t>‹#›</a:t>
            </a:fld>
            <a:endParaRPr/>
          </a:p>
        </p:txBody>
      </p:sp>
    </p:spTree>
    <p:extLst>
      <p:ext uri="{BB962C8B-B14F-4D97-AF65-F5344CB8AC3E}">
        <p14:creationId xmlns:p14="http://schemas.microsoft.com/office/powerpoint/2010/main" val="251482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DA6F0B-BF1E-4931-ABF3-36E1D8564FB5}" type="slidenum">
              <a:rPr lang="en-US" smtClean="0"/>
              <a:pPr>
                <a:defRPr/>
              </a:pPr>
              <a:t>‹#›</a:t>
            </a:fld>
            <a:endParaRPr lang="en-US"/>
          </a:p>
        </p:txBody>
      </p:sp>
    </p:spTree>
    <p:extLst>
      <p:ext uri="{BB962C8B-B14F-4D97-AF65-F5344CB8AC3E}">
        <p14:creationId xmlns:p14="http://schemas.microsoft.com/office/powerpoint/2010/main" val="3472307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FE3121E4-D9F9-436F-8DE3-3A75D6C3DC19}" type="slidenum">
              <a:rPr/>
              <a:pPr>
                <a:defRPr/>
              </a:pPr>
              <a:t>‹#›</a:t>
            </a:fld>
            <a:endParaRPr/>
          </a:p>
        </p:txBody>
      </p:sp>
    </p:spTree>
    <p:extLst>
      <p:ext uri="{BB962C8B-B14F-4D97-AF65-F5344CB8AC3E}">
        <p14:creationId xmlns:p14="http://schemas.microsoft.com/office/powerpoint/2010/main" val="271211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0671" y="2861734"/>
            <a:ext cx="8869326"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60669" y="4777381"/>
            <a:ext cx="886932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0E791B-A238-497D-A390-7E6B730ABD3C}" type="slidenum">
              <a:rPr lang="en-US" smtClean="0"/>
              <a:pPr>
                <a:defRPr/>
              </a:pPr>
              <a:t>‹#›</a:t>
            </a:fld>
            <a:endParaRPr lang="en-US"/>
          </a:p>
        </p:txBody>
      </p:sp>
    </p:spTree>
    <p:extLst>
      <p:ext uri="{BB962C8B-B14F-4D97-AF65-F5344CB8AC3E}">
        <p14:creationId xmlns:p14="http://schemas.microsoft.com/office/powerpoint/2010/main" val="88965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8771" y="2060576"/>
            <a:ext cx="4418092"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82471" y="2056093"/>
            <a:ext cx="4418094"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732ADB-E5DB-40EB-BC9A-85A6ABDA0FE7}" type="slidenum">
              <a:rPr lang="en-US" smtClean="0"/>
              <a:pPr>
                <a:defRPr/>
              </a:pPr>
              <a:t>‹#›</a:t>
            </a:fld>
            <a:endParaRPr lang="en-US"/>
          </a:p>
        </p:txBody>
      </p:sp>
    </p:spTree>
    <p:extLst>
      <p:ext uri="{BB962C8B-B14F-4D97-AF65-F5344CB8AC3E}">
        <p14:creationId xmlns:p14="http://schemas.microsoft.com/office/powerpoint/2010/main" val="21626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8772" y="1905000"/>
            <a:ext cx="441809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8771" y="2514600"/>
            <a:ext cx="4418092"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82473" y="1905000"/>
            <a:ext cx="441809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82473" y="2514600"/>
            <a:ext cx="4418092"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64209AD-792D-4EB8-876F-C5A406CF1B74}" type="slidenum">
              <a:rPr lang="en-US" smtClean="0"/>
              <a:pPr>
                <a:defRPr/>
              </a:pPr>
              <a:t>‹#›</a:t>
            </a:fld>
            <a:endParaRPr lang="en-US"/>
          </a:p>
        </p:txBody>
      </p:sp>
    </p:spTree>
    <p:extLst>
      <p:ext uri="{BB962C8B-B14F-4D97-AF65-F5344CB8AC3E}">
        <p14:creationId xmlns:p14="http://schemas.microsoft.com/office/powerpoint/2010/main" val="352922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00572EF5-C9FF-4004-8754-7CEC3EF9E6DC}" type="slidenum">
              <a:rPr lang="en-US" smtClean="0"/>
              <a:pPr>
                <a:defRPr/>
              </a:pPr>
              <a:t>‹#›</a:t>
            </a:fld>
            <a:endParaRPr lang="en-US"/>
          </a:p>
        </p:txBody>
      </p:sp>
    </p:spTree>
    <p:extLst>
      <p:ext uri="{BB962C8B-B14F-4D97-AF65-F5344CB8AC3E}">
        <p14:creationId xmlns:p14="http://schemas.microsoft.com/office/powerpoint/2010/main" val="429037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3118A948-413C-4CD4-8F47-F80B698694E9}" type="slidenum">
              <a:rPr lang="en-US" smtClean="0"/>
              <a:pPr>
                <a:defRPr/>
              </a:pPr>
              <a:t>‹#›</a:t>
            </a:fld>
            <a:endParaRPr lang="en-US"/>
          </a:p>
        </p:txBody>
      </p:sp>
    </p:spTree>
    <p:extLst>
      <p:ext uri="{BB962C8B-B14F-4D97-AF65-F5344CB8AC3E}">
        <p14:creationId xmlns:p14="http://schemas.microsoft.com/office/powerpoint/2010/main" val="274714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0668" y="1447800"/>
            <a:ext cx="341789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08291" y="1447800"/>
            <a:ext cx="5221706"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0668" y="3129281"/>
            <a:ext cx="341789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74AF8974-0888-486C-BE69-2CE07F42487E}" type="slidenum">
              <a:rPr lang="en-US" smtClean="0"/>
              <a:pPr>
                <a:defRPr/>
              </a:pPr>
              <a:t>‹#›</a:t>
            </a:fld>
            <a:endParaRPr lang="en-US"/>
          </a:p>
        </p:txBody>
      </p:sp>
    </p:spTree>
    <p:extLst>
      <p:ext uri="{BB962C8B-B14F-4D97-AF65-F5344CB8AC3E}">
        <p14:creationId xmlns:p14="http://schemas.microsoft.com/office/powerpoint/2010/main" val="135947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9617" y="1854192"/>
            <a:ext cx="5118105"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83932" y="1143000"/>
            <a:ext cx="321623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60669" y="3657600"/>
            <a:ext cx="511013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9F384A-67F7-4B93-890D-3B6783F1244F}" type="slidenum">
              <a:rPr lang="en-US" smtClean="0"/>
              <a:pPr>
                <a:defRPr/>
              </a:pPr>
              <a:t>‹#›</a:t>
            </a:fld>
            <a:endParaRPr lang="en-US"/>
          </a:p>
        </p:txBody>
      </p:sp>
    </p:spTree>
    <p:extLst>
      <p:ext uri="{BB962C8B-B14F-4D97-AF65-F5344CB8AC3E}">
        <p14:creationId xmlns:p14="http://schemas.microsoft.com/office/powerpoint/2010/main" val="96942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6"/>
            <a:ext cx="4056987"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8"/>
            <a:ext cx="1529945" cy="2365453"/>
          </a:xfrm>
          <a:prstGeom prst="rect">
            <a:avLst/>
          </a:prstGeom>
        </p:spPr>
      </p:pic>
      <p:sp>
        <p:nvSpPr>
          <p:cNvPr id="16" name="Oval 15"/>
          <p:cNvSpPr/>
          <p:nvPr/>
        </p:nvSpPr>
        <p:spPr>
          <a:xfrm>
            <a:off x="8651609" y="1676400"/>
            <a:ext cx="28333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8038993" y="1"/>
            <a:ext cx="1611320"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48459" y="6096000"/>
            <a:ext cx="998651" cy="762000"/>
          </a:xfrm>
          <a:prstGeom prst="rect">
            <a:avLst/>
          </a:prstGeom>
        </p:spPr>
      </p:pic>
      <p:sp>
        <p:nvSpPr>
          <p:cNvPr id="14" name="Rectangle 13"/>
          <p:cNvSpPr/>
          <p:nvPr/>
        </p:nvSpPr>
        <p:spPr>
          <a:xfrm>
            <a:off x="10489458" y="0"/>
            <a:ext cx="689193"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9308" y="452718"/>
            <a:ext cx="9451257"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8771" y="2052919"/>
            <a:ext cx="8990808"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208339" y="1789947"/>
            <a:ext cx="990599" cy="306307"/>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9005414" y="3224544"/>
            <a:ext cx="3859795" cy="306309"/>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10403764" y="295730"/>
            <a:ext cx="842346"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defRPr/>
            </a:pPr>
            <a:fld id="{56751BC0-EFD2-4ACE-A731-D7145E2EF275}" type="slidenum">
              <a:rPr lang="en-US" smtClean="0"/>
              <a:pPr>
                <a:defRPr/>
              </a:pPr>
              <a:t>‹#›</a:t>
            </a:fld>
            <a:endParaRPr lang="en-US"/>
          </a:p>
        </p:txBody>
      </p:sp>
    </p:spTree>
    <p:extLst>
      <p:ext uri="{BB962C8B-B14F-4D97-AF65-F5344CB8AC3E}">
        <p14:creationId xmlns:p14="http://schemas.microsoft.com/office/powerpoint/2010/main" val="4012608785"/>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18.xml"/><Relationship Id="rId7" Type="http://schemas.openxmlformats.org/officeDocument/2006/relationships/slide" Target="slide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2.xml"/><Relationship Id="rId11" Type="http://schemas.openxmlformats.org/officeDocument/2006/relationships/image" Target="../media/image7.jpeg"/><Relationship Id="rId5" Type="http://schemas.openxmlformats.org/officeDocument/2006/relationships/slide" Target="slide1.xml"/><Relationship Id="rId10" Type="http://schemas.openxmlformats.org/officeDocument/2006/relationships/slide" Target="slide4.xml"/><Relationship Id="rId4" Type="http://schemas.openxmlformats.org/officeDocument/2006/relationships/image" Target="../media/image6.png"/><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8" Type="http://schemas.openxmlformats.org/officeDocument/2006/relationships/hyperlink" Target="https://app.discoveryeducation.com/search?Ntt=liberty+bell" TargetMode="External"/><Relationship Id="rId13" Type="http://schemas.openxmlformats.org/officeDocument/2006/relationships/image" Target="../media/image10.jpeg"/><Relationship Id="rId18" Type="http://schemas.openxmlformats.org/officeDocument/2006/relationships/hyperlink" Target="https://app.discoveryeducation.com/search?Ntt=+american+seal" TargetMode="Externa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hyperlink" Target="http://www.schooltube.com/video/4c90737cdea244928099/Washington%20Monument" TargetMode="External"/><Relationship Id="rId17" Type="http://schemas.openxmlformats.org/officeDocument/2006/relationships/image" Target="../media/image12.jpeg"/><Relationship Id="rId2" Type="http://schemas.openxmlformats.org/officeDocument/2006/relationships/slide" Target="slide1.xml"/><Relationship Id="rId16" Type="http://schemas.openxmlformats.org/officeDocument/2006/relationships/hyperlink" Target="https://app.discoveryeducation.com/search?Ntt=united+states+flag#selItemsPerPage=20&amp;intCurrentPage=1&amp;No=20&amp;N=0&amp;Ne=&amp;Ntt=united%2Bstates%2Bflag&amp;Ns=&amp;Nr=&amp;browseFilter=&amp;Ntk=&amp;indexVersion=" TargetMode="External"/><Relationship Id="rId1" Type="http://schemas.openxmlformats.org/officeDocument/2006/relationships/slideLayout" Target="../slideLayouts/slideLayout18.xml"/><Relationship Id="rId6" Type="http://schemas.openxmlformats.org/officeDocument/2006/relationships/slide" Target="slide5.xml"/><Relationship Id="rId11" Type="http://schemas.openxmlformats.org/officeDocument/2006/relationships/image" Target="../media/image9.jpeg"/><Relationship Id="rId5" Type="http://schemas.openxmlformats.org/officeDocument/2006/relationships/slide" Target="slide6.xml"/><Relationship Id="rId15" Type="http://schemas.openxmlformats.org/officeDocument/2006/relationships/image" Target="../media/image11.jpeg"/><Relationship Id="rId10" Type="http://schemas.openxmlformats.org/officeDocument/2006/relationships/hyperlink" Target="https://app.discoveryeducation.com/search?Ntt=statue+of+liberty" TargetMode="External"/><Relationship Id="rId19" Type="http://schemas.openxmlformats.org/officeDocument/2006/relationships/image" Target="../media/image13.png"/><Relationship Id="rId4" Type="http://schemas.openxmlformats.org/officeDocument/2006/relationships/slide" Target="slide3.xml"/><Relationship Id="rId9" Type="http://schemas.openxmlformats.org/officeDocument/2006/relationships/image" Target="../media/image8.jpeg"/><Relationship Id="rId14" Type="http://schemas.openxmlformats.org/officeDocument/2006/relationships/hyperlink" Target="https://app.discoveryeducation.com/search?Ntt=star+spangled+banner"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4.jpeg"/><Relationship Id="rId7" Type="http://schemas.openxmlformats.org/officeDocument/2006/relationships/slide" Target="slide6.xml"/><Relationship Id="rId2" Type="http://schemas.openxmlformats.org/officeDocument/2006/relationships/hyperlink" Target="http://www.bcps.org/offices/lis/models/slamdunks/ussymbols/notetaker.pdf" TargetMode="External"/><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hyperlink" Target="http://www.teacherspayteachers.com/Store/Cassie-Smith" TargetMode="External"/><Relationship Id="rId4" Type="http://schemas.openxmlformats.org/officeDocument/2006/relationships/slide" Target="slide1.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6.jpeg"/><Relationship Id="rId3" Type="http://schemas.openxmlformats.org/officeDocument/2006/relationships/hyperlink" Target="symbolsrubric.docx" TargetMode="External"/><Relationship Id="rId7" Type="http://schemas.openxmlformats.org/officeDocument/2006/relationships/slide" Target="slide2.xml"/><Relationship Id="rId12" Type="http://schemas.openxmlformats.org/officeDocument/2006/relationships/hyperlink" Target="http://www.tagxedo.com/app.html" TargetMode="External"/><Relationship Id="rId2" Type="http://schemas.openxmlformats.org/officeDocument/2006/relationships/hyperlink" Target="http://www.bcps.org/offices/lis/models/slamdunks/ussymbols/americansymbols.docx" TargetMode="External"/><Relationship Id="rId1" Type="http://schemas.openxmlformats.org/officeDocument/2006/relationships/slideLayout" Target="../slideLayouts/slideLayout19.xml"/><Relationship Id="rId6" Type="http://schemas.openxmlformats.org/officeDocument/2006/relationships/slide" Target="slide1.xml"/><Relationship Id="rId11" Type="http://schemas.openxmlformats.org/officeDocument/2006/relationships/slide" Target="slide4.xml"/><Relationship Id="rId5" Type="http://schemas.openxmlformats.org/officeDocument/2006/relationships/image" Target="../media/image15.jpeg"/><Relationship Id="rId15" Type="http://schemas.openxmlformats.org/officeDocument/2006/relationships/image" Target="../media/image17.jpeg"/><Relationship Id="rId10" Type="http://schemas.openxmlformats.org/officeDocument/2006/relationships/slide" Target="slide5.xml"/><Relationship Id="rId4" Type="http://schemas.openxmlformats.org/officeDocument/2006/relationships/hyperlink" Target="http://www.readwritethink.org/files/resources/interactives/Printing_Press/" TargetMode="External"/><Relationship Id="rId9" Type="http://schemas.openxmlformats.org/officeDocument/2006/relationships/slide" Target="slide6.xml"/><Relationship Id="rId14" Type="http://schemas.openxmlformats.org/officeDocument/2006/relationships/hyperlink" Target="http://www.bcps.org/offices/lis/models/slamdunks/ussymbols/infographic.pptx"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0.jpeg"/><Relationship Id="rId3" Type="http://schemas.openxmlformats.org/officeDocument/2006/relationships/slideLayout" Target="../slideLayouts/slideLayout20.xml"/><Relationship Id="rId7" Type="http://schemas.openxmlformats.org/officeDocument/2006/relationships/slide" Target="slide3.xml"/><Relationship Id="rId12" Type="http://schemas.openxmlformats.org/officeDocument/2006/relationships/image" Target="../media/image19.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2.xml"/><Relationship Id="rId11" Type="http://schemas.openxmlformats.org/officeDocument/2006/relationships/hyperlink" Target="http://app.discoveryeducation.com/builders/boards/assetGuid/6C98483C-CEB1-16BD-B9A1-AEB2BBC224A8/includeHeader/true/layout/default" TargetMode="External"/><Relationship Id="rId5" Type="http://schemas.openxmlformats.org/officeDocument/2006/relationships/slide" Target="slide1.xml"/><Relationship Id="rId10" Type="http://schemas.openxmlformats.org/officeDocument/2006/relationships/slide" Target="slide4.xml"/><Relationship Id="rId4" Type="http://schemas.openxmlformats.org/officeDocument/2006/relationships/image" Target="../media/image18.png"/><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xml"/><Relationship Id="rId3" Type="http://schemas.openxmlformats.org/officeDocument/2006/relationships/hyperlink" Target="http://www.mdk12.org/instruction/commoncore/index.html" TargetMode="External"/><Relationship Id="rId7" Type="http://schemas.openxmlformats.org/officeDocument/2006/relationships/hyperlink" Target="http://www.bcps.org/offices/lis/models/tips/styles.html" TargetMode="External"/><Relationship Id="rId12"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www.iste.org/docs/pdfs/nets-s-standards.pdf?sfvrsn=2" TargetMode="External"/><Relationship Id="rId11" Type="http://schemas.openxmlformats.org/officeDocument/2006/relationships/slide" Target="slide6.xml"/><Relationship Id="rId5" Type="http://schemas.openxmlformats.org/officeDocument/2006/relationships/hyperlink" Target="http://www.ala.org/ala/mgrps/divs/aasl/guidelinesandstandards/learningstandards/AASL_LearningStandards.pdf" TargetMode="External"/><Relationship Id="rId10" Type="http://schemas.openxmlformats.org/officeDocument/2006/relationships/slide" Target="slide3.xml"/><Relationship Id="rId4" Type="http://schemas.openxmlformats.org/officeDocument/2006/relationships/hyperlink" Target="http://mdk12.org/instruction/curriculum/social_studies/standard1/grade2.html" TargetMode="Externa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689624" y="652463"/>
            <a:ext cx="3124200" cy="579438"/>
          </a:xfrm>
        </p:spPr>
        <p:txBody>
          <a:bodyPr/>
          <a:lstStyle/>
          <a:p>
            <a:pPr algn="l" eaLnBrk="1" fontAlgn="auto" hangingPunct="1">
              <a:spcBef>
                <a:spcPts val="0"/>
              </a:spcBef>
              <a:spcAft>
                <a:spcPts val="0"/>
              </a:spcAft>
              <a:defRPr/>
            </a:pPr>
            <a:r>
              <a:rPr sz="2800" dirty="0">
                <a:solidFill>
                  <a:schemeClr val="tx2">
                    <a:shade val="85000"/>
                    <a:satMod val="150000"/>
                  </a:schemeClr>
                </a:solidFill>
                <a:latin typeface="Century Gothic" panose="020B0502020202020204" pitchFamily="34" charset="0"/>
              </a:rPr>
              <a:t>1. </a:t>
            </a:r>
            <a:r>
              <a:rPr sz="2800" dirty="0" smtClean="0">
                <a:solidFill>
                  <a:schemeClr val="tx2">
                    <a:shade val="85000"/>
                    <a:satMod val="150000"/>
                  </a:schemeClr>
                </a:solidFill>
                <a:latin typeface="Century Gothic" panose="020B0502020202020204" pitchFamily="34" charset="0"/>
              </a:rPr>
              <a:t>Question</a:t>
            </a:r>
            <a:endParaRPr sz="2800" dirty="0">
              <a:solidFill>
                <a:schemeClr val="tx2">
                  <a:shade val="85000"/>
                  <a:satMod val="150000"/>
                </a:schemeClr>
              </a:solidFill>
              <a:latin typeface="Century Gothic" panose="020B0502020202020204" pitchFamily="34" charset="0"/>
            </a:endParaRPr>
          </a:p>
        </p:txBody>
      </p:sp>
      <p:sp>
        <p:nvSpPr>
          <p:cNvPr id="2058" name="Rectangle 10"/>
          <p:cNvSpPr>
            <a:spLocks noGrp="1" noChangeArrowheads="1"/>
          </p:cNvSpPr>
          <p:nvPr>
            <p:ph type="body" sz="half" idx="1"/>
          </p:nvPr>
        </p:nvSpPr>
        <p:spPr>
          <a:xfrm>
            <a:off x="827737" y="1233716"/>
            <a:ext cx="5411787" cy="4495800"/>
          </a:xfrm>
        </p:spPr>
        <p:txBody>
          <a:bodyPr>
            <a:normAutofit fontScale="92500" lnSpcReduction="10000"/>
          </a:bodyPr>
          <a:lstStyle/>
          <a:p>
            <a:pPr marL="0" indent="-274320" eaLnBrk="1" fontAlgn="auto" hangingPunct="1">
              <a:lnSpc>
                <a:spcPct val="90000"/>
              </a:lnSpc>
              <a:spcBef>
                <a:spcPts val="0"/>
              </a:spcBef>
              <a:spcAft>
                <a:spcPts val="0"/>
              </a:spcAft>
              <a:buFontTx/>
              <a:buNone/>
              <a:defRPr/>
            </a:pPr>
            <a:endParaRPr lang="en-US" sz="1800" dirty="0"/>
          </a:p>
          <a:p>
            <a:pPr marL="0" indent="-274320" eaLnBrk="1" fontAlgn="auto" hangingPunct="1">
              <a:lnSpc>
                <a:spcPct val="90000"/>
              </a:lnSpc>
              <a:spcBef>
                <a:spcPts val="0"/>
              </a:spcBef>
              <a:spcAft>
                <a:spcPts val="0"/>
              </a:spcAft>
              <a:buFontTx/>
              <a:buNone/>
              <a:defRPr/>
            </a:pPr>
            <a:r>
              <a:rPr lang="en-US" sz="2000" dirty="0" smtClean="0">
                <a:latin typeface="Century Gothic" panose="020B0502020202020204" pitchFamily="34" charset="0"/>
              </a:rPr>
              <a:t>Have you ever looked closely at the back of a dollar bill? </a:t>
            </a:r>
          </a:p>
          <a:p>
            <a:pPr marL="0" indent="-274320" eaLnBrk="1" fontAlgn="auto" hangingPunct="1">
              <a:lnSpc>
                <a:spcPct val="90000"/>
              </a:lnSpc>
              <a:spcBef>
                <a:spcPts val="0"/>
              </a:spcBef>
              <a:spcAft>
                <a:spcPts val="0"/>
              </a:spcAft>
              <a:buFontTx/>
              <a:buNone/>
              <a:defRPr/>
            </a:pPr>
            <a:endParaRPr lang="en-US" sz="2000" dirty="0" smtClean="0">
              <a:latin typeface="Century Gothic" panose="020B0502020202020204" pitchFamily="34" charset="0"/>
            </a:endParaRPr>
          </a:p>
          <a:p>
            <a:pPr marL="0" indent="-274320" eaLnBrk="1" fontAlgn="auto" hangingPunct="1">
              <a:lnSpc>
                <a:spcPct val="90000"/>
              </a:lnSpc>
              <a:spcBef>
                <a:spcPts val="0"/>
              </a:spcBef>
              <a:spcAft>
                <a:spcPts val="0"/>
              </a:spcAft>
              <a:buFontTx/>
              <a:buNone/>
              <a:defRPr/>
            </a:pPr>
            <a:endParaRPr lang="en-US" sz="2000" dirty="0" smtClean="0">
              <a:latin typeface="Century Gothic" panose="020B0502020202020204" pitchFamily="34" charset="0"/>
            </a:endParaRPr>
          </a:p>
          <a:p>
            <a:pPr marL="0" indent="-274320" eaLnBrk="1" fontAlgn="auto" hangingPunct="1">
              <a:lnSpc>
                <a:spcPct val="90000"/>
              </a:lnSpc>
              <a:spcBef>
                <a:spcPts val="0"/>
              </a:spcBef>
              <a:spcAft>
                <a:spcPts val="0"/>
              </a:spcAft>
              <a:buFontTx/>
              <a:buNone/>
              <a:defRPr/>
            </a:pPr>
            <a:endParaRPr lang="en-US" b="1" dirty="0">
              <a:solidFill>
                <a:srgbClr val="D05400"/>
              </a:solidFill>
            </a:endParaRPr>
          </a:p>
          <a:p>
            <a:pPr marL="0" indent="-274320" eaLnBrk="1" fontAlgn="auto" hangingPunct="1">
              <a:lnSpc>
                <a:spcPct val="90000"/>
              </a:lnSpc>
              <a:spcBef>
                <a:spcPts val="0"/>
              </a:spcBef>
              <a:spcAft>
                <a:spcPts val="0"/>
              </a:spcAft>
              <a:buFontTx/>
              <a:buNone/>
              <a:defRPr/>
            </a:pPr>
            <a:endParaRPr lang="en-US" sz="2000" dirty="0" smtClean="0"/>
          </a:p>
          <a:p>
            <a:pPr marL="0" indent="-274320" eaLnBrk="1" fontAlgn="auto" hangingPunct="1">
              <a:lnSpc>
                <a:spcPct val="90000"/>
              </a:lnSpc>
              <a:spcBef>
                <a:spcPts val="0"/>
              </a:spcBef>
              <a:spcAft>
                <a:spcPts val="0"/>
              </a:spcAft>
              <a:buFontTx/>
              <a:buNone/>
              <a:defRPr/>
            </a:pPr>
            <a:endParaRPr lang="en-US" sz="2000" dirty="0"/>
          </a:p>
          <a:p>
            <a:pPr marL="0" indent="-274320" eaLnBrk="1" fontAlgn="auto" hangingPunct="1">
              <a:lnSpc>
                <a:spcPct val="90000"/>
              </a:lnSpc>
              <a:spcBef>
                <a:spcPts val="0"/>
              </a:spcBef>
              <a:spcAft>
                <a:spcPts val="0"/>
              </a:spcAft>
              <a:buFontTx/>
              <a:buNone/>
              <a:defRPr/>
            </a:pPr>
            <a:endParaRPr lang="en-US" sz="2000" dirty="0" smtClean="0"/>
          </a:p>
          <a:p>
            <a:pPr marL="0" indent="-274320" eaLnBrk="1" fontAlgn="auto" hangingPunct="1">
              <a:lnSpc>
                <a:spcPct val="90000"/>
              </a:lnSpc>
              <a:spcBef>
                <a:spcPts val="0"/>
              </a:spcBef>
              <a:spcAft>
                <a:spcPts val="0"/>
              </a:spcAft>
              <a:buFontTx/>
              <a:buNone/>
              <a:defRPr/>
            </a:pPr>
            <a:endParaRPr lang="en-US" sz="2000" dirty="0"/>
          </a:p>
          <a:p>
            <a:pPr marL="0" indent="-274320" eaLnBrk="1" fontAlgn="auto" hangingPunct="1">
              <a:lnSpc>
                <a:spcPct val="90000"/>
              </a:lnSpc>
              <a:spcBef>
                <a:spcPts val="0"/>
              </a:spcBef>
              <a:spcAft>
                <a:spcPts val="0"/>
              </a:spcAft>
              <a:buFontTx/>
              <a:buNone/>
              <a:defRPr/>
            </a:pPr>
            <a:endParaRPr lang="en-US" sz="2000" dirty="0" smtClean="0"/>
          </a:p>
          <a:p>
            <a:pPr marL="0" indent="-274320" eaLnBrk="1" fontAlgn="auto" hangingPunct="1">
              <a:lnSpc>
                <a:spcPct val="90000"/>
              </a:lnSpc>
              <a:spcBef>
                <a:spcPts val="0"/>
              </a:spcBef>
              <a:spcAft>
                <a:spcPts val="0"/>
              </a:spcAft>
              <a:buFontTx/>
              <a:buNone/>
              <a:defRPr/>
            </a:pPr>
            <a:endParaRPr lang="en-US" sz="2000" dirty="0"/>
          </a:p>
          <a:p>
            <a:pPr marL="0" indent="-274320" eaLnBrk="1" fontAlgn="auto" hangingPunct="1">
              <a:lnSpc>
                <a:spcPct val="90000"/>
              </a:lnSpc>
              <a:spcBef>
                <a:spcPts val="0"/>
              </a:spcBef>
              <a:spcAft>
                <a:spcPts val="0"/>
              </a:spcAft>
              <a:buFontTx/>
              <a:buNone/>
              <a:defRPr/>
            </a:pPr>
            <a:endParaRPr lang="en-US" sz="2000" dirty="0" smtClean="0"/>
          </a:p>
          <a:p>
            <a:pPr marL="0" indent="-274320">
              <a:lnSpc>
                <a:spcPct val="90000"/>
              </a:lnSpc>
              <a:spcBef>
                <a:spcPts val="0"/>
              </a:spcBef>
              <a:spcAft>
                <a:spcPts val="0"/>
              </a:spcAft>
              <a:buNone/>
              <a:defRPr/>
            </a:pPr>
            <a:r>
              <a:rPr lang="en-US" sz="2000" dirty="0" smtClean="0">
                <a:latin typeface="Century Gothic" panose="020B0502020202020204" pitchFamily="34" charset="0"/>
              </a:rPr>
              <a:t>Do </a:t>
            </a:r>
            <a:r>
              <a:rPr lang="en-US" sz="2000" dirty="0">
                <a:latin typeface="Century Gothic" panose="020B0502020202020204" pitchFamily="34" charset="0"/>
              </a:rPr>
              <a:t>you know what the symbols are called? Why are these symbols there? </a:t>
            </a:r>
            <a:r>
              <a:rPr lang="en-US" sz="2000" dirty="0" smtClean="0">
                <a:latin typeface="Century Gothic" panose="020B0502020202020204" pitchFamily="34" charset="0"/>
              </a:rPr>
              <a:t>American symbols can be found all around you. Can you name those symbols?</a:t>
            </a:r>
            <a:r>
              <a:rPr lang="en-US" sz="2000" dirty="0">
                <a:latin typeface="Century Gothic" panose="020B0502020202020204" pitchFamily="34" charset="0"/>
              </a:rPr>
              <a:t> What do they represent?</a:t>
            </a:r>
            <a:r>
              <a:rPr lang="en-US" sz="2000" dirty="0" smtClean="0">
                <a:latin typeface="Century Gothic" panose="020B0502020202020204" pitchFamily="34" charset="0"/>
              </a:rPr>
              <a:t>  </a:t>
            </a:r>
          </a:p>
        </p:txBody>
      </p:sp>
      <p:pic>
        <p:nvPicPr>
          <p:cNvPr id="2" name="Introduction">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cstate="print"/>
          <a:stretch>
            <a:fillRect/>
          </a:stretch>
        </p:blipFill>
        <p:spPr>
          <a:xfrm>
            <a:off x="6659563" y="1571625"/>
            <a:ext cx="4851400" cy="3638550"/>
          </a:xfrm>
        </p:spPr>
      </p:pic>
      <p:sp>
        <p:nvSpPr>
          <p:cNvPr id="2060" name="Rectangle 12"/>
          <p:cNvSpPr>
            <a:spLocks noChangeArrowheads="1"/>
          </p:cNvSpPr>
          <p:nvPr/>
        </p:nvSpPr>
        <p:spPr bwMode="auto">
          <a:xfrm>
            <a:off x="75406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5" action="ppaction://hlinksldjump"/>
              </a:rPr>
              <a:t>1</a:t>
            </a:r>
            <a:endParaRPr lang="en-US" sz="2000" b="1" dirty="0">
              <a:effectLst>
                <a:outerShdw blurRad="38100" dist="38100" dir="2700000" algn="tl">
                  <a:srgbClr val="FFFFFF"/>
                </a:outerShdw>
              </a:effectLst>
            </a:endParaRPr>
          </a:p>
        </p:txBody>
      </p:sp>
      <p:sp>
        <p:nvSpPr>
          <p:cNvPr id="2061" name="Rectangle 13"/>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2</a:t>
            </a:r>
            <a:endParaRPr lang="en-US" sz="2000" b="1">
              <a:effectLst>
                <a:outerShdw blurRad="38100" dist="38100" dir="2700000" algn="tl">
                  <a:srgbClr val="C0C0C0"/>
                </a:outerShdw>
              </a:effectLst>
            </a:endParaRPr>
          </a:p>
        </p:txBody>
      </p:sp>
      <p:sp>
        <p:nvSpPr>
          <p:cNvPr id="2062" name="Rectangle 14"/>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3</a:t>
            </a:r>
            <a:endParaRPr lang="en-US" sz="2000" b="1">
              <a:effectLst>
                <a:outerShdw blurRad="38100" dist="38100" dir="2700000" algn="tl">
                  <a:srgbClr val="C0C0C0"/>
                </a:outerShdw>
              </a:effectLst>
            </a:endParaRPr>
          </a:p>
        </p:txBody>
      </p:sp>
      <p:sp>
        <p:nvSpPr>
          <p:cNvPr id="2063" name="Rectangle 15"/>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6</a:t>
            </a:r>
            <a:endParaRPr lang="en-US" sz="2000" b="1">
              <a:effectLst>
                <a:outerShdw blurRad="38100" dist="38100" dir="2700000" algn="tl">
                  <a:srgbClr val="C0C0C0"/>
                </a:outerShdw>
              </a:effectLst>
            </a:endParaRPr>
          </a:p>
        </p:txBody>
      </p:sp>
      <p:sp>
        <p:nvSpPr>
          <p:cNvPr id="2064" name="Rectangle 16"/>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9" action="ppaction://hlinksldjump"/>
              </a:rPr>
              <a:t>5</a:t>
            </a:r>
            <a:endParaRPr lang="en-US" sz="2000" b="1">
              <a:effectLst>
                <a:outerShdw blurRad="38100" dist="38100" dir="2700000" algn="tl">
                  <a:srgbClr val="C0C0C0"/>
                </a:outerShdw>
              </a:effectLst>
            </a:endParaRPr>
          </a:p>
        </p:txBody>
      </p:sp>
      <p:sp>
        <p:nvSpPr>
          <p:cNvPr id="2065" name="Rectangle 17"/>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0" action="ppaction://hlinksldjump"/>
              </a:rPr>
              <a:t>4</a:t>
            </a:r>
            <a:endParaRPr lang="en-US" sz="2000" b="1">
              <a:effectLst>
                <a:outerShdw blurRad="38100" dist="38100" dir="2700000" algn="tl">
                  <a:srgbClr val="C0C0C0"/>
                </a:outerShdw>
              </a:effectLst>
            </a:endParaRPr>
          </a:p>
        </p:txBody>
      </p:sp>
      <p:sp>
        <p:nvSpPr>
          <p:cNvPr id="2066" name="AutoShape 18"/>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36" name="Rectangle 35"/>
          <p:cNvSpPr/>
          <p:nvPr/>
        </p:nvSpPr>
        <p:spPr>
          <a:xfrm>
            <a:off x="411162" y="5772150"/>
            <a:ext cx="11099801" cy="954107"/>
          </a:xfrm>
          <a:prstGeom prst="rect">
            <a:avLst/>
          </a:prstGeom>
          <a:solidFill>
            <a:schemeClr val="accent6">
              <a:lumMod val="75000"/>
            </a:schemeClr>
          </a:solidFill>
          <a:effectLst>
            <a:outerShdw blurRad="63500" sx="102000" sy="102000" algn="ctr" rotWithShape="0">
              <a:prstClr val="black">
                <a:alpha val="40000"/>
              </a:prstClr>
            </a:outerShdw>
            <a:reflection blurRad="6350" stA="50000" endA="300" endPos="38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wrap="square">
            <a:spAutoFit/>
          </a:bodyPr>
          <a:lstStyle/>
          <a:p>
            <a:pPr>
              <a:defRPr/>
            </a:pPr>
            <a:r>
              <a:rPr lang="en-US" sz="2800" dirty="0">
                <a:latin typeface="Century Gothic" panose="020B0502020202020204" pitchFamily="34" charset="0"/>
              </a:rPr>
              <a:t>How do the symbols representing America contribute to patriotism?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
        <p:nvSpPr>
          <p:cNvPr id="19" name="Rectangle 9"/>
          <p:cNvSpPr txBox="1">
            <a:spLocks noChangeArrowheads="1"/>
          </p:cNvSpPr>
          <p:nvPr/>
        </p:nvSpPr>
        <p:spPr>
          <a:xfrm>
            <a:off x="193118" y="-33337"/>
            <a:ext cx="6751638" cy="609600"/>
          </a:xfrm>
          <a:prstGeom prst="rect">
            <a:avLst/>
          </a:prstGeom>
        </p:spPr>
        <p:txBody>
          <a:bodyPr anchor="b">
            <a:noAutofit/>
            <a:scene3d>
              <a:camera prst="orthographicFront"/>
              <a:lightRig rig="soft" dir="t">
                <a:rot lat="0" lon="0" rev="2100000"/>
              </a:lightRig>
            </a:scene3d>
            <a:sp3d prstMaterial="matte">
              <a:bevelT w="38100" h="38100"/>
            </a:sp3d>
          </a:bodyPr>
          <a:lstStyle/>
          <a:p>
            <a:pPr fontAlgn="auto">
              <a:spcBef>
                <a:spcPts val="0"/>
              </a:spcBef>
              <a:spcAft>
                <a:spcPts val="0"/>
              </a:spcAft>
              <a:defRPr/>
            </a:pPr>
            <a:r>
              <a:rPr lang="en-US" sz="3600" b="1" dirty="0" smtClean="0">
                <a:solidFill>
                  <a:srgbClr val="D05400"/>
                </a:solidFill>
                <a:latin typeface="Century Gothic" panose="020B0502020202020204" pitchFamily="34" charset="0"/>
              </a:rPr>
              <a:t> </a:t>
            </a:r>
            <a:r>
              <a:rPr lang="en-US" sz="3600" b="1" dirty="0" smtClean="0">
                <a:solidFill>
                  <a:schemeClr val="accent6">
                    <a:lumMod val="20000"/>
                    <a:lumOff val="80000"/>
                  </a:schemeClr>
                </a:solidFill>
                <a:effectLst>
                  <a:outerShdw blurRad="38100" dist="38100" dir="2700000" algn="tl">
                    <a:srgbClr val="000000">
                      <a:alpha val="43137"/>
                    </a:srgbClr>
                  </a:outerShdw>
                </a:effectLst>
                <a:latin typeface="Century Gothic" panose="020B0502020202020204" pitchFamily="34" charset="0"/>
              </a:rPr>
              <a:t>American Symbols</a:t>
            </a:r>
            <a:endParaRPr lang="en-US" sz="3600" b="1" dirty="0">
              <a:solidFill>
                <a:schemeClr val="accent6">
                  <a:lumMod val="20000"/>
                  <a:lumOff val="80000"/>
                </a:schemeClr>
              </a:solidFill>
              <a:effectLst>
                <a:outerShdw blurRad="38100" dist="38100" dir="2700000" algn="tl">
                  <a:srgbClr val="000000">
                    <a:alpha val="43137"/>
                  </a:srgbClr>
                </a:outerShdw>
              </a:effectLst>
              <a:latin typeface="Century Gothic" panose="020B0502020202020204" pitchFamily="34" charset="0"/>
              <a:ea typeface="+mj-lt"/>
              <a:cs typeface="+mj-lt"/>
            </a:endParaRPr>
          </a:p>
        </p:txBody>
      </p:sp>
      <p:sp>
        <p:nvSpPr>
          <p:cNvPr id="14" name="TextBox 13"/>
          <p:cNvSpPr txBox="1"/>
          <p:nvPr/>
        </p:nvSpPr>
        <p:spPr>
          <a:xfrm>
            <a:off x="7063581" y="5261799"/>
            <a:ext cx="5257800" cy="276999"/>
          </a:xfrm>
          <a:prstGeom prst="rect">
            <a:avLst/>
          </a:prstGeom>
          <a:noFill/>
        </p:spPr>
        <p:txBody>
          <a:bodyPr wrap="square" rtlCol="0">
            <a:spAutoFit/>
          </a:bodyPr>
          <a:lstStyle/>
          <a:p>
            <a:r>
              <a:rPr lang="en-US" sz="1200" dirty="0" smtClean="0">
                <a:latin typeface="Century Gothic" panose="020B0502020202020204" pitchFamily="34" charset="0"/>
              </a:rPr>
              <a:t>Video Source:  Discovery Education by subscription.</a:t>
            </a:r>
            <a:endParaRPr lang="en-US" sz="1200" dirty="0">
              <a:latin typeface="Century Gothic" panose="020B0502020202020204" pitchFamily="34" charset="0"/>
            </a:endParaRPr>
          </a:p>
        </p:txBody>
      </p:sp>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l="7788" t="20136" r="8878" b="31543"/>
          <a:stretch/>
        </p:blipFill>
        <p:spPr>
          <a:xfrm>
            <a:off x="1173162" y="2209800"/>
            <a:ext cx="4541086" cy="172561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4962" y="-16669"/>
            <a:ext cx="4267200" cy="533400"/>
          </a:xfrm>
        </p:spPr>
        <p:txBody>
          <a:bodyPr>
            <a:noAutofit/>
          </a:bodyPr>
          <a:lstStyle/>
          <a:p>
            <a:pPr algn="l" eaLnBrk="1" fontAlgn="auto" hangingPunct="1">
              <a:spcBef>
                <a:spcPts val="0"/>
              </a:spcBef>
              <a:spcAft>
                <a:spcPts val="0"/>
              </a:spcAft>
              <a:defRPr/>
            </a:pPr>
            <a:r>
              <a:rPr sz="2800" b="1" dirty="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2. Information Sources</a:t>
            </a:r>
          </a:p>
        </p:txBody>
      </p:sp>
      <p:sp>
        <p:nvSpPr>
          <p:cNvPr id="4099" name="Rectangle 4"/>
          <p:cNvSpPr>
            <a:spLocks noGrp="1" noChangeArrowheads="1"/>
          </p:cNvSpPr>
          <p:nvPr>
            <p:ph type="body" sz="half" idx="1"/>
          </p:nvPr>
        </p:nvSpPr>
        <p:spPr>
          <a:xfrm>
            <a:off x="750094" y="762000"/>
            <a:ext cx="6477000" cy="5638800"/>
          </a:xfrm>
          <a:noFill/>
        </p:spPr>
        <p:txBody>
          <a:bodyPr>
            <a:normAutofit/>
          </a:bodyPr>
          <a:lstStyle/>
          <a:p>
            <a:pPr>
              <a:lnSpc>
                <a:spcPct val="90000"/>
              </a:lnSpc>
              <a:buFontTx/>
              <a:buNone/>
            </a:pPr>
            <a:r>
              <a:rPr lang="en-US" sz="2000" dirty="0" smtClean="0">
                <a:latin typeface="Century Gothic" panose="020B0502020202020204" pitchFamily="34" charset="0"/>
              </a:rPr>
              <a:t>Discover the meaning behind these U.S. Symbols.</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763692517"/>
              </p:ext>
            </p:extLst>
          </p:nvPr>
        </p:nvGraphicFramePr>
        <p:xfrm>
          <a:off x="1401762" y="1598870"/>
          <a:ext cx="8960370" cy="4235087"/>
        </p:xfrm>
        <a:graphic>
          <a:graphicData uri="http://schemas.openxmlformats.org/drawingml/2006/table">
            <a:tbl>
              <a:tblPr firstRow="1" bandRow="1">
                <a:tableStyleId>{5C22544A-7EE6-4342-B048-85BDC9FD1C3A}</a:tableStyleId>
              </a:tblPr>
              <a:tblGrid>
                <a:gridCol w="2488570"/>
                <a:gridCol w="3485010"/>
                <a:gridCol w="2986790"/>
              </a:tblGrid>
              <a:tr h="1945663">
                <a:tc>
                  <a:txBody>
                    <a:bodyPr/>
                    <a:lstStyle/>
                    <a:p>
                      <a:pPr algn="ctr"/>
                      <a:r>
                        <a:rPr lang="en-US" sz="1400" b="1" dirty="0" smtClean="0">
                          <a:solidFill>
                            <a:srgbClr val="FF3399"/>
                          </a:solidFill>
                          <a:latin typeface="Century Gothic" panose="020B0502020202020204" pitchFamily="34" charset="0"/>
                        </a:rPr>
                        <a:t>Liberty Bell</a:t>
                      </a:r>
                      <a:endParaRPr lang="en-US" sz="1400" b="1" dirty="0">
                        <a:solidFill>
                          <a:srgbClr val="FF3399"/>
                        </a:solidFill>
                        <a:latin typeface="Century Gothic" panose="020B0502020202020204" pitchFamily="34" charset="0"/>
                      </a:endParaRPr>
                    </a:p>
                  </a:txBody>
                  <a:tcPr>
                    <a:solidFill>
                      <a:srgbClr val="FFFF99"/>
                    </a:solidFill>
                  </a:tcPr>
                </a:tc>
                <a:tc>
                  <a:txBody>
                    <a:bodyPr/>
                    <a:lstStyle/>
                    <a:p>
                      <a:pPr algn="ctr"/>
                      <a:r>
                        <a:rPr lang="en-US" sz="1400" b="1" dirty="0" smtClean="0">
                          <a:solidFill>
                            <a:srgbClr val="FF3399"/>
                          </a:solidFill>
                          <a:latin typeface="Century Gothic" panose="020B0502020202020204" pitchFamily="34" charset="0"/>
                        </a:rPr>
                        <a:t>U.S.</a:t>
                      </a:r>
                      <a:r>
                        <a:rPr lang="en-US" sz="1400" b="1" baseline="0" dirty="0" smtClean="0">
                          <a:solidFill>
                            <a:srgbClr val="FF3399"/>
                          </a:solidFill>
                          <a:latin typeface="Century Gothic" panose="020B0502020202020204" pitchFamily="34" charset="0"/>
                        </a:rPr>
                        <a:t> Flag</a:t>
                      </a:r>
                    </a:p>
                    <a:p>
                      <a:pPr algn="ctr"/>
                      <a:endParaRPr lang="en-US" sz="1400" b="1" baseline="0" dirty="0" smtClean="0">
                        <a:solidFill>
                          <a:srgbClr val="FF3399"/>
                        </a:solidFill>
                        <a:latin typeface="Century Gothic" panose="020B0502020202020204" pitchFamily="34" charset="0"/>
                      </a:endParaRPr>
                    </a:p>
                  </a:txBody>
                  <a:tcPr>
                    <a:solidFill>
                      <a:srgbClr val="FFCC66"/>
                    </a:solidFill>
                  </a:tcPr>
                </a:tc>
                <a:tc>
                  <a:txBody>
                    <a:bodyPr/>
                    <a:lstStyle/>
                    <a:p>
                      <a:pPr algn="ctr"/>
                      <a:r>
                        <a:rPr lang="en-US" sz="1400" b="1" dirty="0" smtClean="0">
                          <a:solidFill>
                            <a:srgbClr val="FF3399"/>
                          </a:solidFill>
                          <a:latin typeface="Century Gothic" panose="020B0502020202020204" pitchFamily="34" charset="0"/>
                        </a:rPr>
                        <a:t>Statue</a:t>
                      </a:r>
                      <a:r>
                        <a:rPr lang="en-US" sz="1400" b="1" baseline="0" dirty="0" smtClean="0">
                          <a:solidFill>
                            <a:srgbClr val="FF3399"/>
                          </a:solidFill>
                          <a:latin typeface="Century Gothic" panose="020B0502020202020204" pitchFamily="34" charset="0"/>
                        </a:rPr>
                        <a:t> of Liberty</a:t>
                      </a:r>
                    </a:p>
                  </a:txBody>
                  <a:tcPr>
                    <a:solidFill>
                      <a:srgbClr val="FFFF99"/>
                    </a:solidFill>
                  </a:tcPr>
                </a:tc>
              </a:tr>
              <a:tr h="2289424">
                <a:tc>
                  <a:txBody>
                    <a:bodyPr/>
                    <a:lstStyle/>
                    <a:p>
                      <a:pPr algn="ctr"/>
                      <a:r>
                        <a:rPr lang="en-US" sz="1400" b="1" dirty="0" smtClean="0">
                          <a:solidFill>
                            <a:srgbClr val="FF3399"/>
                          </a:solidFill>
                          <a:latin typeface="Century Gothic" panose="020B0502020202020204" pitchFamily="34" charset="0"/>
                        </a:rPr>
                        <a:t>Great Seal</a:t>
                      </a:r>
                    </a:p>
                  </a:txBody>
                  <a:tcPr>
                    <a:solidFill>
                      <a:srgbClr val="FFCC66"/>
                    </a:solidFill>
                  </a:tcPr>
                </a:tc>
                <a:tc>
                  <a:txBody>
                    <a:bodyPr/>
                    <a:lstStyle/>
                    <a:p>
                      <a:pPr algn="ctr"/>
                      <a:r>
                        <a:rPr lang="en-US" sz="1400" b="1" dirty="0" smtClean="0">
                          <a:solidFill>
                            <a:srgbClr val="FF3399"/>
                          </a:solidFill>
                          <a:latin typeface="Century Gothic" panose="020B0502020202020204" pitchFamily="34" charset="0"/>
                        </a:rPr>
                        <a:t>Washington</a:t>
                      </a:r>
                    </a:p>
                    <a:p>
                      <a:pPr algn="ctr"/>
                      <a:r>
                        <a:rPr lang="en-US" sz="1400" b="1" dirty="0" smtClean="0">
                          <a:solidFill>
                            <a:srgbClr val="FF3399"/>
                          </a:solidFill>
                          <a:latin typeface="Century Gothic" panose="020B0502020202020204" pitchFamily="34" charset="0"/>
                        </a:rPr>
                        <a:t> Monument</a:t>
                      </a:r>
                    </a:p>
                  </a:txBody>
                  <a:tcPr>
                    <a:solidFill>
                      <a:srgbClr val="FFFF99"/>
                    </a:solidFill>
                  </a:tcPr>
                </a:tc>
                <a:tc>
                  <a:txBody>
                    <a:bodyPr/>
                    <a:lstStyle/>
                    <a:p>
                      <a:pPr algn="ctr"/>
                      <a:r>
                        <a:rPr lang="en-US" sz="1400" b="1" dirty="0" smtClean="0">
                          <a:solidFill>
                            <a:srgbClr val="FF3399"/>
                          </a:solidFill>
                          <a:latin typeface="Century Gothic" panose="020B0502020202020204" pitchFamily="34" charset="0"/>
                        </a:rPr>
                        <a:t>Star Spangled</a:t>
                      </a:r>
                      <a:r>
                        <a:rPr lang="en-US" sz="1400" b="1" baseline="0" dirty="0" smtClean="0">
                          <a:solidFill>
                            <a:srgbClr val="FF3399"/>
                          </a:solidFill>
                          <a:latin typeface="Century Gothic" panose="020B0502020202020204" pitchFamily="34" charset="0"/>
                        </a:rPr>
                        <a:t> </a:t>
                      </a:r>
                      <a:r>
                        <a:rPr lang="en-US" sz="1400" b="1" baseline="0" dirty="0" smtClean="0">
                          <a:solidFill>
                            <a:srgbClr val="FF3399"/>
                          </a:solidFill>
                          <a:latin typeface="Century Gothic" panose="020B0502020202020204" pitchFamily="34" charset="0"/>
                        </a:rPr>
                        <a:t>Banner</a:t>
                      </a:r>
                      <a:endParaRPr lang="en-US" sz="1400" b="1" baseline="0" dirty="0" smtClean="0">
                        <a:solidFill>
                          <a:srgbClr val="FF3399"/>
                        </a:solidFill>
                        <a:latin typeface="Century Gothic" panose="020B0502020202020204" pitchFamily="34" charset="0"/>
                      </a:endParaRPr>
                    </a:p>
                  </a:txBody>
                  <a:tcPr>
                    <a:solidFill>
                      <a:srgbClr val="FFCC66"/>
                    </a:solidFill>
                  </a:tcPr>
                </a:tc>
              </a:tr>
            </a:tbl>
          </a:graphicData>
        </a:graphic>
      </p:graphicFrame>
      <p:sp>
        <p:nvSpPr>
          <p:cNvPr id="6157" name="Rectangle 13"/>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2" action="ppaction://hlinksldjump"/>
              </a:rPr>
              <a:t>1</a:t>
            </a:r>
            <a:endParaRPr lang="en-US" sz="2000" b="1">
              <a:effectLst>
                <a:outerShdw blurRad="38100" dist="38100" dir="2700000" algn="tl">
                  <a:srgbClr val="C0C0C0"/>
                </a:outerShdw>
              </a:effectLst>
            </a:endParaRPr>
          </a:p>
        </p:txBody>
      </p:sp>
      <p:sp>
        <p:nvSpPr>
          <p:cNvPr id="6158" name="Rectangle 14"/>
          <p:cNvSpPr>
            <a:spLocks noChangeArrowheads="1"/>
          </p:cNvSpPr>
          <p:nvPr/>
        </p:nvSpPr>
        <p:spPr bwMode="auto">
          <a:xfrm>
            <a:off x="815340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3" action="ppaction://hlinksldjump"/>
              </a:rPr>
              <a:t>2</a:t>
            </a:r>
            <a:endParaRPr lang="en-US" sz="2000" b="1">
              <a:effectLst>
                <a:outerShdw blurRad="38100" dist="38100" dir="2700000" algn="tl">
                  <a:srgbClr val="FFFFFF"/>
                </a:outerShdw>
              </a:effectLst>
            </a:endParaRPr>
          </a:p>
        </p:txBody>
      </p:sp>
      <p:sp>
        <p:nvSpPr>
          <p:cNvPr id="6159" name="Rectangle 15"/>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4" action="ppaction://hlinksldjump"/>
              </a:rPr>
              <a:t>3</a:t>
            </a:r>
            <a:endParaRPr lang="en-US" sz="2000" b="1">
              <a:effectLst>
                <a:outerShdw blurRad="38100" dist="38100" dir="2700000" algn="tl">
                  <a:srgbClr val="C0C0C0"/>
                </a:outerShdw>
              </a:effectLst>
            </a:endParaRPr>
          </a:p>
        </p:txBody>
      </p:sp>
      <p:sp>
        <p:nvSpPr>
          <p:cNvPr id="6160" name="Rectangle 16"/>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5" action="ppaction://hlinksldjump"/>
              </a:rPr>
              <a:t>6</a:t>
            </a:r>
            <a:endParaRPr lang="en-US" sz="2000" b="1">
              <a:effectLst>
                <a:outerShdw blurRad="38100" dist="38100" dir="2700000" algn="tl">
                  <a:srgbClr val="C0C0C0"/>
                </a:outerShdw>
              </a:effectLst>
            </a:endParaRPr>
          </a:p>
        </p:txBody>
      </p:sp>
      <p:sp>
        <p:nvSpPr>
          <p:cNvPr id="6161" name="Rectangle 17"/>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5</a:t>
            </a:r>
            <a:endParaRPr lang="en-US" sz="2000" b="1">
              <a:effectLst>
                <a:outerShdw blurRad="38100" dist="38100" dir="2700000" algn="tl">
                  <a:srgbClr val="C0C0C0"/>
                </a:outerShdw>
              </a:effectLst>
            </a:endParaRPr>
          </a:p>
        </p:txBody>
      </p:sp>
      <p:sp>
        <p:nvSpPr>
          <p:cNvPr id="6162" name="Rectangle 18"/>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4</a:t>
            </a:r>
            <a:endParaRPr lang="en-US" sz="2000" b="1">
              <a:effectLst>
                <a:outerShdw blurRad="38100" dist="38100" dir="2700000" algn="tl">
                  <a:srgbClr val="C0C0C0"/>
                </a:outerShdw>
              </a:effectLst>
            </a:endParaRPr>
          </a:p>
        </p:txBody>
      </p:sp>
      <p:sp>
        <p:nvSpPr>
          <p:cNvPr id="6163" name="AutoShape 19"/>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pic>
        <p:nvPicPr>
          <p:cNvPr id="1026" name="Picture 2" descr="http://cdn.loc.gov/service/pnp/highsm/17900/17981_150px.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9149" y="2000870"/>
            <a:ext cx="1095253" cy="138057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http://cdn.loc.gov/service/pnp/highsm/13900/13921_150px.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0140" y="1990218"/>
            <a:ext cx="1107490" cy="139599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descr="http://cdn.loc.gov/service/pnp/thc/5a50000/5a50500/5a50562_150px.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0200" y="4146566"/>
            <a:ext cx="1219200" cy="15498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lcweb2.loc.gov/diglib/media/loc.rbc.amss.as113160/001a.tif/232">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3365" y="3883656"/>
            <a:ext cx="1261039" cy="18426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571807" y="4620310"/>
            <a:ext cx="6124575" cy="369332"/>
          </a:xfrm>
          <a:prstGeom prst="rect">
            <a:avLst/>
          </a:prstGeom>
        </p:spPr>
        <p:txBody>
          <a:bodyPr>
            <a:spAutoFit/>
          </a:bodyPr>
          <a:lstStyle/>
          <a:p>
            <a:endParaRPr lang="en-US" dirty="0"/>
          </a:p>
        </p:txBody>
      </p:sp>
      <p:pic>
        <p:nvPicPr>
          <p:cNvPr id="1044" name="Picture 20" descr="Image result for flag u s copyright free">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321" y="2069787"/>
            <a:ext cx="2210958" cy="11124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48" name="Picture 24" descr="File:Great Seal of the United States, embossed gold.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49387" y="4022469"/>
            <a:ext cx="1334775" cy="1565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56905" y="516731"/>
            <a:ext cx="4370546" cy="639762"/>
          </a:xfrm>
        </p:spPr>
        <p:txBody>
          <a:bodyPr>
            <a:noAutofit/>
          </a:bodyPr>
          <a:lstStyle/>
          <a:p>
            <a:pPr algn="l" eaLnBrk="1" fontAlgn="auto" hangingPunct="1">
              <a:spcBef>
                <a:spcPts val="0"/>
              </a:spcBef>
              <a:spcAft>
                <a:spcPts val="0"/>
              </a:spcAft>
              <a:defRPr/>
            </a:pPr>
            <a:r>
              <a:rPr sz="2800" b="1" dirty="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3. </a:t>
            </a:r>
            <a:r>
              <a:rPr sz="2800" b="1" dirty="0" smtClean="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Student </a:t>
            </a:r>
            <a:r>
              <a:rPr sz="2800" b="1" dirty="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Activity</a:t>
            </a:r>
          </a:p>
        </p:txBody>
      </p:sp>
      <p:sp>
        <p:nvSpPr>
          <p:cNvPr id="5123" name="Text Placeholder 15"/>
          <p:cNvSpPr>
            <a:spLocks noGrp="1"/>
          </p:cNvSpPr>
          <p:nvPr>
            <p:ph type="body" sz="half" idx="1"/>
          </p:nvPr>
        </p:nvSpPr>
        <p:spPr>
          <a:xfrm>
            <a:off x="411162" y="1600200"/>
            <a:ext cx="5791200" cy="5562600"/>
          </a:xfrm>
        </p:spPr>
        <p:txBody>
          <a:bodyPr/>
          <a:lstStyle/>
          <a:p>
            <a:pPr indent="0">
              <a:lnSpc>
                <a:spcPct val="80000"/>
              </a:lnSpc>
              <a:buFontTx/>
              <a:buNone/>
            </a:pPr>
            <a:r>
              <a:rPr lang="en-US" sz="2800" dirty="0" smtClean="0">
                <a:latin typeface="Century Gothic" panose="020B0502020202020204" pitchFamily="34" charset="0"/>
              </a:rPr>
              <a:t>Using the American Symbols and Monuments Note Taker, identify the symbol and monument, explain what it stands for, and draw what it looks like. </a:t>
            </a:r>
          </a:p>
          <a:p>
            <a:pPr indent="0">
              <a:lnSpc>
                <a:spcPct val="80000"/>
              </a:lnSpc>
              <a:buFontTx/>
              <a:buNone/>
            </a:pPr>
            <a:endParaRPr lang="en-US" sz="2800" dirty="0">
              <a:latin typeface="Century Gothic" panose="020B0502020202020204" pitchFamily="34" charset="0"/>
            </a:endParaRPr>
          </a:p>
          <a:p>
            <a:pPr indent="0">
              <a:lnSpc>
                <a:spcPct val="80000"/>
              </a:lnSpc>
              <a:buFontTx/>
              <a:buNone/>
            </a:pPr>
            <a:r>
              <a:rPr lang="en-US" sz="2800" dirty="0" smtClean="0">
                <a:latin typeface="Century Gothic" panose="020B0502020202020204" pitchFamily="34" charset="0"/>
              </a:rPr>
              <a:t>You need to choose 4 symbols or monuments and complete the organizer.</a:t>
            </a:r>
          </a:p>
          <a:p>
            <a:pPr>
              <a:buFont typeface="Wingdings 2" pitchFamily="18" charset="2"/>
              <a:buNone/>
            </a:pPr>
            <a:endParaRPr lang="en-US" dirty="0" smtClean="0"/>
          </a:p>
        </p:txBody>
      </p:sp>
      <p:pic>
        <p:nvPicPr>
          <p:cNvPr id="2" name="Content Placeholder 1">
            <a:hlinkClick r:id="rId2"/>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13190" y="1000125"/>
            <a:ext cx="3906093" cy="5052447"/>
          </a:xfrm>
        </p:spPr>
      </p:pic>
      <p:sp>
        <p:nvSpPr>
          <p:cNvPr id="8220" name="Rectangle 28"/>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4" action="ppaction://hlinksldjump"/>
              </a:rPr>
              <a:t>1</a:t>
            </a:r>
            <a:endParaRPr lang="en-US" sz="2000" b="1">
              <a:effectLst>
                <a:outerShdw blurRad="38100" dist="38100" dir="2700000" algn="tl">
                  <a:srgbClr val="C0C0C0"/>
                </a:outerShdw>
              </a:effectLst>
            </a:endParaRPr>
          </a:p>
        </p:txBody>
      </p:sp>
      <p:sp>
        <p:nvSpPr>
          <p:cNvPr id="8221" name="Rectangle 29"/>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5" action="ppaction://hlinksldjump"/>
              </a:rPr>
              <a:t>2</a:t>
            </a:r>
            <a:endParaRPr lang="en-US" sz="2000" b="1">
              <a:effectLst>
                <a:outerShdw blurRad="38100" dist="38100" dir="2700000" algn="tl">
                  <a:srgbClr val="C0C0C0"/>
                </a:outerShdw>
              </a:effectLst>
            </a:endParaRPr>
          </a:p>
        </p:txBody>
      </p:sp>
      <p:sp>
        <p:nvSpPr>
          <p:cNvPr id="8222" name="Rectangle 30"/>
          <p:cNvSpPr>
            <a:spLocks noChangeArrowheads="1"/>
          </p:cNvSpPr>
          <p:nvPr/>
        </p:nvSpPr>
        <p:spPr bwMode="auto">
          <a:xfrm>
            <a:off x="876617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6" action="ppaction://hlinksldjump"/>
              </a:rPr>
              <a:t>3</a:t>
            </a:r>
            <a:endParaRPr lang="en-US" sz="2000" b="1">
              <a:effectLst>
                <a:outerShdw blurRad="38100" dist="38100" dir="2700000" algn="tl">
                  <a:srgbClr val="FFFFFF"/>
                </a:outerShdw>
              </a:effectLst>
            </a:endParaRPr>
          </a:p>
        </p:txBody>
      </p:sp>
      <p:sp>
        <p:nvSpPr>
          <p:cNvPr id="8223" name="Rectangle 31"/>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6</a:t>
            </a:r>
            <a:endParaRPr lang="en-US" sz="2000" b="1">
              <a:effectLst>
                <a:outerShdw blurRad="38100" dist="38100" dir="2700000" algn="tl">
                  <a:srgbClr val="C0C0C0"/>
                </a:outerShdw>
              </a:effectLst>
            </a:endParaRPr>
          </a:p>
        </p:txBody>
      </p:sp>
      <p:sp>
        <p:nvSpPr>
          <p:cNvPr id="8224" name="Rectangle 32"/>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5</a:t>
            </a:r>
            <a:endParaRPr lang="en-US" sz="2000" b="1">
              <a:effectLst>
                <a:outerShdw blurRad="38100" dist="38100" dir="2700000" algn="tl">
                  <a:srgbClr val="C0C0C0"/>
                </a:outerShdw>
              </a:effectLst>
            </a:endParaRPr>
          </a:p>
        </p:txBody>
      </p:sp>
      <p:sp>
        <p:nvSpPr>
          <p:cNvPr id="8225" name="Rectangle 33"/>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9" action="ppaction://hlinksldjump"/>
              </a:rPr>
              <a:t>4</a:t>
            </a:r>
            <a:endParaRPr lang="en-US" sz="2000" b="1">
              <a:effectLst>
                <a:outerShdw blurRad="38100" dist="38100" dir="2700000" algn="tl">
                  <a:srgbClr val="C0C0C0"/>
                </a:outerShdw>
              </a:effectLst>
            </a:endParaRPr>
          </a:p>
        </p:txBody>
      </p:sp>
      <p:sp>
        <p:nvSpPr>
          <p:cNvPr id="8226" name="AutoShape 34"/>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12" name="TextBox 11"/>
          <p:cNvSpPr txBox="1"/>
          <p:nvPr/>
        </p:nvSpPr>
        <p:spPr>
          <a:xfrm>
            <a:off x="7421562" y="6027729"/>
            <a:ext cx="5486400" cy="276999"/>
          </a:xfrm>
          <a:prstGeom prst="rect">
            <a:avLst/>
          </a:prstGeom>
          <a:noFill/>
        </p:spPr>
        <p:txBody>
          <a:bodyPr wrap="square" rtlCol="0">
            <a:spAutoFit/>
          </a:bodyPr>
          <a:lstStyle/>
          <a:p>
            <a:r>
              <a:rPr lang="en-US" sz="1200" dirty="0" smtClean="0">
                <a:latin typeface="Century Gothic" panose="020B0502020202020204" pitchFamily="34" charset="0"/>
              </a:rPr>
              <a:t>Source: Cassie Smith from </a:t>
            </a:r>
            <a:r>
              <a:rPr lang="en-US" sz="1200" dirty="0" smtClean="0">
                <a:latin typeface="Century Gothic" panose="020B0502020202020204" pitchFamily="34" charset="0"/>
                <a:hlinkClick r:id="rId10"/>
              </a:rPr>
              <a:t>Teachers Pay Teachers </a:t>
            </a:r>
            <a:endParaRPr lang="en-US" sz="120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552450" y="573458"/>
            <a:ext cx="3657600" cy="579438"/>
          </a:xfrm>
        </p:spPr>
        <p:txBody>
          <a:bodyPr>
            <a:normAutofit fontScale="90000"/>
          </a:bodyPr>
          <a:lstStyle/>
          <a:p>
            <a:pPr algn="l" eaLnBrk="1" fontAlgn="auto" hangingPunct="1">
              <a:spcBef>
                <a:spcPts val="0"/>
              </a:spcBef>
              <a:spcAft>
                <a:spcPts val="0"/>
              </a:spcAft>
              <a:defRPr/>
            </a:pPr>
            <a:r>
              <a:rPr sz="2800" b="1" dirty="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4. </a:t>
            </a:r>
            <a:r>
              <a:rPr sz="2800" b="1" dirty="0" smtClean="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Assessment </a:t>
            </a:r>
            <a:r>
              <a:rPr sz="2800" b="1" dirty="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Activity</a:t>
            </a:r>
          </a:p>
        </p:txBody>
      </p:sp>
      <p:sp>
        <p:nvSpPr>
          <p:cNvPr id="6154" name="Rectangle 4"/>
          <p:cNvSpPr>
            <a:spLocks noGrp="1" noChangeArrowheads="1"/>
          </p:cNvSpPr>
          <p:nvPr>
            <p:ph type="body" sz="half" idx="1"/>
          </p:nvPr>
        </p:nvSpPr>
        <p:spPr>
          <a:xfrm>
            <a:off x="2654300" y="1258167"/>
            <a:ext cx="7964488" cy="2357381"/>
          </a:xfrm>
          <a:noFill/>
        </p:spPr>
        <p:txBody>
          <a:bodyPr>
            <a:normAutofit fontScale="85000" lnSpcReduction="20000"/>
          </a:bodyPr>
          <a:lstStyle/>
          <a:p>
            <a:pPr indent="0">
              <a:lnSpc>
                <a:spcPct val="90000"/>
              </a:lnSpc>
              <a:buFontTx/>
              <a:buNone/>
            </a:pPr>
            <a:r>
              <a:rPr lang="en-US" sz="2200" dirty="0" smtClean="0">
                <a:latin typeface="Century Gothic" panose="020B0502020202020204" pitchFamily="34" charset="0"/>
              </a:rPr>
              <a:t>After you have research four American Symbols, choose one symbol or monument that interested you the most. </a:t>
            </a:r>
          </a:p>
          <a:p>
            <a:pPr indent="0">
              <a:lnSpc>
                <a:spcPct val="90000"/>
              </a:lnSpc>
              <a:buFontTx/>
              <a:buNone/>
            </a:pPr>
            <a:endParaRPr lang="en-US" sz="2200" dirty="0">
              <a:latin typeface="Century Gothic" panose="020B0502020202020204" pitchFamily="34" charset="0"/>
            </a:endParaRPr>
          </a:p>
          <a:p>
            <a:pPr indent="0">
              <a:lnSpc>
                <a:spcPct val="90000"/>
              </a:lnSpc>
              <a:buFontTx/>
              <a:buNone/>
            </a:pPr>
            <a:r>
              <a:rPr lang="en-US" sz="2200" dirty="0" smtClean="0">
                <a:latin typeface="Century Gothic" panose="020B0502020202020204" pitchFamily="34" charset="0"/>
              </a:rPr>
              <a:t>Then complete </a:t>
            </a:r>
            <a:r>
              <a:rPr lang="en-US" sz="2200" smtClean="0">
                <a:latin typeface="Century Gothic" panose="020B0502020202020204" pitchFamily="34" charset="0"/>
              </a:rPr>
              <a:t>this </a:t>
            </a:r>
            <a:r>
              <a:rPr lang="en-US" sz="2200" smtClean="0">
                <a:latin typeface="Century Gothic" panose="020B0502020202020204" pitchFamily="34" charset="0"/>
                <a:hlinkClick r:id="rId2"/>
              </a:rPr>
              <a:t>organizer</a:t>
            </a:r>
            <a:r>
              <a:rPr lang="en-US" sz="2200" smtClean="0">
                <a:latin typeface="Century Gothic" panose="020B0502020202020204" pitchFamily="34" charset="0"/>
              </a:rPr>
              <a:t> which </a:t>
            </a:r>
            <a:r>
              <a:rPr lang="en-US" sz="2200" dirty="0" smtClean="0">
                <a:latin typeface="Century Gothic" panose="020B0502020202020204" pitchFamily="34" charset="0"/>
              </a:rPr>
              <a:t>will help you complete your final assessment.</a:t>
            </a:r>
          </a:p>
          <a:p>
            <a:pPr indent="0">
              <a:lnSpc>
                <a:spcPct val="90000"/>
              </a:lnSpc>
              <a:buFontTx/>
              <a:buNone/>
            </a:pPr>
            <a:endParaRPr lang="en-US" sz="2200" dirty="0">
              <a:latin typeface="Century Gothic" panose="020B0502020202020204" pitchFamily="34" charset="0"/>
            </a:endParaRPr>
          </a:p>
          <a:p>
            <a:pPr indent="0">
              <a:lnSpc>
                <a:spcPct val="90000"/>
              </a:lnSpc>
              <a:buFontTx/>
              <a:buNone/>
            </a:pPr>
            <a:r>
              <a:rPr lang="en-US" sz="2200" dirty="0" smtClean="0">
                <a:latin typeface="Century Gothic" panose="020B0502020202020204" pitchFamily="34" charset="0"/>
              </a:rPr>
              <a:t>You can choose any of the three tools to create it. Use this </a:t>
            </a:r>
            <a:r>
              <a:rPr lang="en-US" sz="2200" dirty="0" smtClean="0">
                <a:latin typeface="Century Gothic" panose="020B0502020202020204" pitchFamily="34" charset="0"/>
                <a:hlinkClick r:id="rId3" action="ppaction://hlinkfile"/>
              </a:rPr>
              <a:t>checklist</a:t>
            </a:r>
            <a:r>
              <a:rPr lang="en-US" sz="2200" dirty="0" smtClean="0">
                <a:latin typeface="Century Gothic" panose="020B0502020202020204" pitchFamily="34" charset="0"/>
              </a:rPr>
              <a:t> to help you!</a:t>
            </a:r>
          </a:p>
          <a:p>
            <a:pPr>
              <a:lnSpc>
                <a:spcPct val="90000"/>
              </a:lnSpc>
              <a:buFontTx/>
              <a:buNone/>
            </a:pPr>
            <a:endParaRPr lang="en-US" sz="2000" dirty="0" smtClean="0"/>
          </a:p>
        </p:txBody>
      </p:sp>
      <p:pic>
        <p:nvPicPr>
          <p:cNvPr id="2" name="Content Placeholder 1">
            <a:hlinkClick r:id="rId4"/>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8580886" y="4039953"/>
            <a:ext cx="2809241" cy="1885949"/>
          </a:xfrm>
        </p:spPr>
      </p:pic>
      <p:sp>
        <p:nvSpPr>
          <p:cNvPr id="10254" name="Rectangle 14"/>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1</a:t>
            </a:r>
            <a:endParaRPr lang="en-US" sz="2000" b="1">
              <a:effectLst>
                <a:outerShdw blurRad="38100" dist="38100" dir="2700000" algn="tl">
                  <a:srgbClr val="C0C0C0"/>
                </a:outerShdw>
              </a:effectLst>
            </a:endParaRPr>
          </a:p>
        </p:txBody>
      </p:sp>
      <p:sp>
        <p:nvSpPr>
          <p:cNvPr id="10255" name="Rectangle 15"/>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2</a:t>
            </a:r>
            <a:endParaRPr lang="en-US" sz="2000" b="1">
              <a:effectLst>
                <a:outerShdw blurRad="38100" dist="38100" dir="2700000" algn="tl">
                  <a:srgbClr val="C0C0C0"/>
                </a:outerShdw>
              </a:effectLst>
            </a:endParaRPr>
          </a:p>
        </p:txBody>
      </p:sp>
      <p:sp>
        <p:nvSpPr>
          <p:cNvPr id="10256" name="Rectangle 16"/>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3</a:t>
            </a:r>
            <a:endParaRPr lang="en-US" sz="2000" b="1">
              <a:effectLst>
                <a:outerShdw blurRad="38100" dist="38100" dir="2700000" algn="tl">
                  <a:srgbClr val="C0C0C0"/>
                </a:outerShdw>
              </a:effectLst>
            </a:endParaRPr>
          </a:p>
        </p:txBody>
      </p:sp>
      <p:sp>
        <p:nvSpPr>
          <p:cNvPr id="10257" name="Rectangle 17"/>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9" action="ppaction://hlinksldjump"/>
              </a:rPr>
              <a:t>6</a:t>
            </a:r>
            <a:endParaRPr lang="en-US" sz="2000" b="1">
              <a:effectLst>
                <a:outerShdw blurRad="38100" dist="38100" dir="2700000" algn="tl">
                  <a:srgbClr val="C0C0C0"/>
                </a:outerShdw>
              </a:effectLst>
            </a:endParaRPr>
          </a:p>
        </p:txBody>
      </p:sp>
      <p:sp>
        <p:nvSpPr>
          <p:cNvPr id="10258" name="Rectangle 18"/>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0" action="ppaction://hlinksldjump"/>
              </a:rPr>
              <a:t>5</a:t>
            </a:r>
            <a:endParaRPr lang="en-US" sz="2000" b="1">
              <a:effectLst>
                <a:outerShdw blurRad="38100" dist="38100" dir="2700000" algn="tl">
                  <a:srgbClr val="C0C0C0"/>
                </a:outerShdw>
              </a:effectLst>
            </a:endParaRPr>
          </a:p>
        </p:txBody>
      </p:sp>
      <p:sp>
        <p:nvSpPr>
          <p:cNvPr id="10259" name="Rectangle 19"/>
          <p:cNvSpPr>
            <a:spLocks noChangeArrowheads="1"/>
          </p:cNvSpPr>
          <p:nvPr/>
        </p:nvSpPr>
        <p:spPr bwMode="auto">
          <a:xfrm>
            <a:off x="937895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11" action="ppaction://hlinksldjump"/>
              </a:rPr>
              <a:t>4</a:t>
            </a:r>
            <a:endParaRPr lang="en-US" sz="2000" b="1">
              <a:effectLst>
                <a:outerShdw blurRad="38100" dist="38100" dir="2700000" algn="tl">
                  <a:srgbClr val="FFFFFF"/>
                </a:outerShdw>
              </a:effectLst>
            </a:endParaRPr>
          </a:p>
        </p:txBody>
      </p:sp>
      <p:sp>
        <p:nvSpPr>
          <p:cNvPr id="10260" name="AutoShape 20"/>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12" name="TextBox 11"/>
          <p:cNvSpPr txBox="1"/>
          <p:nvPr/>
        </p:nvSpPr>
        <p:spPr>
          <a:xfrm>
            <a:off x="8836665" y="6022350"/>
            <a:ext cx="5257800" cy="276999"/>
          </a:xfrm>
          <a:prstGeom prst="rect">
            <a:avLst/>
          </a:prstGeom>
          <a:noFill/>
        </p:spPr>
        <p:txBody>
          <a:bodyPr wrap="square" rtlCol="0">
            <a:spAutoFit/>
          </a:bodyPr>
          <a:lstStyle/>
          <a:p>
            <a:r>
              <a:rPr lang="en-US" sz="1200" dirty="0" smtClean="0">
                <a:latin typeface="Century Gothic" panose="020B0502020202020204" pitchFamily="34" charset="0"/>
              </a:rPr>
              <a:t>Image Source: readwritethink.org</a:t>
            </a:r>
            <a:endParaRPr lang="en-US" sz="1200" dirty="0">
              <a:latin typeface="Century Gothic" panose="020B0502020202020204" pitchFamily="34" charset="0"/>
            </a:endParaRPr>
          </a:p>
        </p:txBody>
      </p:sp>
      <p:pic>
        <p:nvPicPr>
          <p:cNvPr id="3" name="Picture 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8692" y="3925584"/>
            <a:ext cx="3130439" cy="2114688"/>
          </a:xfrm>
          <a:prstGeom prst="rect">
            <a:avLst/>
          </a:prstGeom>
        </p:spPr>
      </p:pic>
      <p:pic>
        <p:nvPicPr>
          <p:cNvPr id="4" name="Picture 3">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0575" y="3812618"/>
            <a:ext cx="2980531" cy="2230216"/>
          </a:xfrm>
          <a:prstGeom prst="rect">
            <a:avLst/>
          </a:prstGeom>
        </p:spPr>
      </p:pic>
      <p:sp>
        <p:nvSpPr>
          <p:cNvPr id="16" name="TextBox 15"/>
          <p:cNvSpPr txBox="1"/>
          <p:nvPr/>
        </p:nvSpPr>
        <p:spPr>
          <a:xfrm>
            <a:off x="790575" y="6010165"/>
            <a:ext cx="5257800" cy="276999"/>
          </a:xfrm>
          <a:prstGeom prst="rect">
            <a:avLst/>
          </a:prstGeom>
          <a:noFill/>
        </p:spPr>
        <p:txBody>
          <a:bodyPr wrap="square" rtlCol="0">
            <a:spAutoFit/>
          </a:bodyPr>
          <a:lstStyle/>
          <a:p>
            <a:r>
              <a:rPr lang="en-US" sz="1200" dirty="0" smtClean="0">
                <a:latin typeface="Century Gothic" panose="020B0502020202020204" pitchFamily="34" charset="0"/>
              </a:rPr>
              <a:t>Image Source: Microsoft Office</a:t>
            </a:r>
            <a:endParaRPr lang="en-US" sz="1200" dirty="0">
              <a:latin typeface="Century Gothic" panose="020B0502020202020204" pitchFamily="34" charset="0"/>
            </a:endParaRPr>
          </a:p>
        </p:txBody>
      </p:sp>
      <p:sp>
        <p:nvSpPr>
          <p:cNvPr id="17" name="TextBox 16"/>
          <p:cNvSpPr txBox="1"/>
          <p:nvPr/>
        </p:nvSpPr>
        <p:spPr>
          <a:xfrm>
            <a:off x="8755763" y="3666506"/>
            <a:ext cx="5257800" cy="276999"/>
          </a:xfrm>
          <a:prstGeom prst="rect">
            <a:avLst/>
          </a:prstGeom>
          <a:noFill/>
        </p:spPr>
        <p:txBody>
          <a:bodyPr wrap="square" rtlCol="0">
            <a:spAutoFit/>
          </a:bodyPr>
          <a:lstStyle/>
          <a:p>
            <a:r>
              <a:rPr lang="en-US" sz="1200" b="1" dirty="0" smtClean="0">
                <a:latin typeface="Century Gothic" panose="020B0502020202020204" pitchFamily="34" charset="0"/>
              </a:rPr>
              <a:t>Create using the Printing Press.</a:t>
            </a:r>
            <a:endParaRPr lang="en-US" sz="1200" b="1" dirty="0">
              <a:latin typeface="Century Gothic" panose="020B0502020202020204" pitchFamily="34" charset="0"/>
            </a:endParaRPr>
          </a:p>
        </p:txBody>
      </p:sp>
      <p:sp>
        <p:nvSpPr>
          <p:cNvPr id="18" name="TextBox 17"/>
          <p:cNvSpPr txBox="1"/>
          <p:nvPr/>
        </p:nvSpPr>
        <p:spPr>
          <a:xfrm>
            <a:off x="4772819" y="3615548"/>
            <a:ext cx="2191543" cy="276999"/>
          </a:xfrm>
          <a:prstGeom prst="rect">
            <a:avLst/>
          </a:prstGeom>
          <a:noFill/>
        </p:spPr>
        <p:txBody>
          <a:bodyPr wrap="square" rtlCol="0">
            <a:spAutoFit/>
          </a:bodyPr>
          <a:lstStyle/>
          <a:p>
            <a:r>
              <a:rPr lang="en-US" sz="1200" b="1" dirty="0" smtClean="0">
                <a:latin typeface="Century Gothic" panose="020B0502020202020204" pitchFamily="34" charset="0"/>
              </a:rPr>
              <a:t>Create using </a:t>
            </a:r>
            <a:r>
              <a:rPr lang="en-US" sz="1200" b="1" dirty="0" err="1" smtClean="0">
                <a:latin typeface="Century Gothic" panose="020B0502020202020204" pitchFamily="34" charset="0"/>
              </a:rPr>
              <a:t>Taxgedo</a:t>
            </a:r>
            <a:r>
              <a:rPr lang="en-US" sz="1200" b="1" dirty="0" smtClean="0">
                <a:latin typeface="Century Gothic" panose="020B0502020202020204" pitchFamily="34" charset="0"/>
              </a:rPr>
              <a:t>.</a:t>
            </a:r>
            <a:endParaRPr lang="en-US" sz="1200" b="1" dirty="0">
              <a:latin typeface="Century Gothic" panose="020B0502020202020204" pitchFamily="34" charset="0"/>
            </a:endParaRPr>
          </a:p>
        </p:txBody>
      </p:sp>
      <p:sp>
        <p:nvSpPr>
          <p:cNvPr id="19" name="TextBox 18"/>
          <p:cNvSpPr txBox="1"/>
          <p:nvPr/>
        </p:nvSpPr>
        <p:spPr>
          <a:xfrm>
            <a:off x="1076111" y="3535619"/>
            <a:ext cx="2306851" cy="276999"/>
          </a:xfrm>
          <a:prstGeom prst="rect">
            <a:avLst/>
          </a:prstGeom>
          <a:noFill/>
        </p:spPr>
        <p:txBody>
          <a:bodyPr wrap="square" rtlCol="0">
            <a:spAutoFit/>
          </a:bodyPr>
          <a:lstStyle/>
          <a:p>
            <a:r>
              <a:rPr lang="en-US" sz="1200" b="1" dirty="0" smtClean="0">
                <a:latin typeface="Century Gothic" panose="020B0502020202020204" pitchFamily="34" charset="0"/>
              </a:rPr>
              <a:t>Create using PowerPoint.</a:t>
            </a:r>
            <a:endParaRPr lang="en-US" sz="1200" b="1"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758667" y="609600"/>
            <a:ext cx="4065746" cy="609600"/>
          </a:xfrm>
        </p:spPr>
        <p:txBody>
          <a:bodyPr>
            <a:normAutofit fontScale="90000"/>
          </a:bodyPr>
          <a:lstStyle/>
          <a:p>
            <a:pPr algn="l" eaLnBrk="1" fontAlgn="auto" hangingPunct="1">
              <a:spcBef>
                <a:spcPts val="0"/>
              </a:spcBef>
              <a:spcAft>
                <a:spcPts val="0"/>
              </a:spcAft>
              <a:defRPr/>
            </a:pPr>
            <a:r>
              <a:rPr sz="2800" b="1" dirty="0">
                <a:solidFill>
                  <a:schemeClr val="tx2">
                    <a:shade val="85000"/>
                    <a:satMod val="150000"/>
                  </a:schemeClr>
                </a:solidFill>
                <a:effectLst>
                  <a:outerShdw blurRad="38100" dist="38100" dir="2700000" algn="tl">
                    <a:srgbClr val="000000">
                      <a:alpha val="43137"/>
                    </a:srgbClr>
                  </a:outerShdw>
                </a:effectLst>
                <a:latin typeface="Century Gothic" panose="020B0502020202020204" pitchFamily="34" charset="0"/>
              </a:rPr>
              <a:t>5. Enrichment Activities</a:t>
            </a:r>
          </a:p>
        </p:txBody>
      </p:sp>
      <p:pic>
        <p:nvPicPr>
          <p:cNvPr id="2" name="Teacher_and_the_Rockbots__Symbols_of_America">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4" cstate="print"/>
          <a:stretch>
            <a:fillRect/>
          </a:stretch>
        </p:blipFill>
        <p:spPr>
          <a:xfrm>
            <a:off x="2485741" y="5060717"/>
            <a:ext cx="487362" cy="487363"/>
          </a:xfrm>
        </p:spPr>
      </p:pic>
      <p:sp>
        <p:nvSpPr>
          <p:cNvPr id="12304" name="Rectangle 16"/>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5" action="ppaction://hlinksldjump"/>
              </a:rPr>
              <a:t>1</a:t>
            </a:r>
            <a:endParaRPr lang="en-US" sz="2000" b="1">
              <a:effectLst>
                <a:outerShdw blurRad="38100" dist="38100" dir="2700000" algn="tl">
                  <a:srgbClr val="C0C0C0"/>
                </a:outerShdw>
              </a:effectLst>
            </a:endParaRPr>
          </a:p>
        </p:txBody>
      </p:sp>
      <p:sp>
        <p:nvSpPr>
          <p:cNvPr id="12305" name="Rectangle 17"/>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6" action="ppaction://hlinksldjump"/>
              </a:rPr>
              <a:t>2</a:t>
            </a:r>
            <a:endParaRPr lang="en-US" sz="2000" b="1">
              <a:effectLst>
                <a:outerShdw blurRad="38100" dist="38100" dir="2700000" algn="tl">
                  <a:srgbClr val="C0C0C0"/>
                </a:outerShdw>
              </a:effectLst>
            </a:endParaRPr>
          </a:p>
        </p:txBody>
      </p:sp>
      <p:sp>
        <p:nvSpPr>
          <p:cNvPr id="12306" name="Rectangle 18"/>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7" action="ppaction://hlinksldjump"/>
              </a:rPr>
              <a:t>3</a:t>
            </a:r>
            <a:endParaRPr lang="en-US" sz="2000" b="1">
              <a:effectLst>
                <a:outerShdw blurRad="38100" dist="38100" dir="2700000" algn="tl">
                  <a:srgbClr val="C0C0C0"/>
                </a:outerShdw>
              </a:effectLst>
            </a:endParaRPr>
          </a:p>
        </p:txBody>
      </p:sp>
      <p:sp>
        <p:nvSpPr>
          <p:cNvPr id="12307" name="Rectangle 19"/>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8" action="ppaction://hlinksldjump"/>
              </a:rPr>
              <a:t>6</a:t>
            </a:r>
            <a:endParaRPr lang="en-US" sz="2000" b="1">
              <a:effectLst>
                <a:outerShdw blurRad="38100" dist="38100" dir="2700000" algn="tl">
                  <a:srgbClr val="C0C0C0"/>
                </a:outerShdw>
              </a:effectLst>
            </a:endParaRPr>
          </a:p>
        </p:txBody>
      </p:sp>
      <p:sp>
        <p:nvSpPr>
          <p:cNvPr id="12308" name="Rectangle 20"/>
          <p:cNvSpPr>
            <a:spLocks noChangeArrowheads="1"/>
          </p:cNvSpPr>
          <p:nvPr/>
        </p:nvSpPr>
        <p:spPr bwMode="auto">
          <a:xfrm>
            <a:off x="99917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hlinkClick r:id="rId9" action="ppaction://hlinksldjump"/>
              </a:rPr>
              <a:t>5</a:t>
            </a:r>
            <a:endParaRPr lang="en-US" sz="2000" b="1">
              <a:effectLst>
                <a:outerShdw blurRad="38100" dist="38100" dir="2700000" algn="tl">
                  <a:srgbClr val="FFFFFF"/>
                </a:outerShdw>
              </a:effectLst>
            </a:endParaRPr>
          </a:p>
        </p:txBody>
      </p:sp>
      <p:sp>
        <p:nvSpPr>
          <p:cNvPr id="12309" name="Rectangle 21"/>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0" action="ppaction://hlinksldjump"/>
              </a:rPr>
              <a:t>4</a:t>
            </a:r>
            <a:endParaRPr lang="en-US" sz="2000" b="1">
              <a:effectLst>
                <a:outerShdw blurRad="38100" dist="38100" dir="2700000" algn="tl">
                  <a:srgbClr val="C0C0C0"/>
                </a:outerShdw>
              </a:effectLst>
            </a:endParaRPr>
          </a:p>
        </p:txBody>
      </p:sp>
      <p:sp>
        <p:nvSpPr>
          <p:cNvPr id="12310" name="AutoShape 22"/>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 action="ppaction://hlinkshowjump?jump=nextslide"/>
              </a:rPr>
              <a:t>Next</a:t>
            </a:r>
            <a:endParaRPr lang="en-US" sz="2000" b="1">
              <a:effectLst>
                <a:outerShdw blurRad="38100" dist="38100" dir="2700000" algn="tl">
                  <a:srgbClr val="C0C0C0"/>
                </a:outerShdw>
              </a:effectLst>
            </a:endParaRPr>
          </a:p>
        </p:txBody>
      </p:sp>
      <p:sp>
        <p:nvSpPr>
          <p:cNvPr id="13" name="TextBox 12"/>
          <p:cNvSpPr txBox="1"/>
          <p:nvPr/>
        </p:nvSpPr>
        <p:spPr>
          <a:xfrm>
            <a:off x="7676356" y="5916460"/>
            <a:ext cx="5257800" cy="276999"/>
          </a:xfrm>
          <a:prstGeom prst="rect">
            <a:avLst/>
          </a:prstGeom>
          <a:noFill/>
        </p:spPr>
        <p:txBody>
          <a:bodyPr wrap="square" rtlCol="0">
            <a:spAutoFit/>
          </a:bodyPr>
          <a:lstStyle/>
          <a:p>
            <a:r>
              <a:rPr lang="en-US" sz="1200" dirty="0" smtClean="0">
                <a:latin typeface="Century Gothic" panose="020B0502020202020204" pitchFamily="34" charset="0"/>
              </a:rPr>
              <a:t>Image Source: Discovery Education by subscription</a:t>
            </a:r>
            <a:endParaRPr lang="en-US" sz="1200" dirty="0">
              <a:latin typeface="Century Gothic" panose="020B0502020202020204" pitchFamily="34" charset="0"/>
            </a:endParaRPr>
          </a:p>
        </p:txBody>
      </p:sp>
      <p:sp>
        <p:nvSpPr>
          <p:cNvPr id="3" name="TextBox 2"/>
          <p:cNvSpPr txBox="1"/>
          <p:nvPr/>
        </p:nvSpPr>
        <p:spPr>
          <a:xfrm>
            <a:off x="776797" y="4046006"/>
            <a:ext cx="4392613" cy="646331"/>
          </a:xfrm>
          <a:prstGeom prst="rect">
            <a:avLst/>
          </a:prstGeom>
          <a:noFill/>
        </p:spPr>
        <p:txBody>
          <a:bodyPr wrap="square" rtlCol="0">
            <a:spAutoFit/>
          </a:bodyPr>
          <a:lstStyle/>
          <a:p>
            <a:r>
              <a:rPr lang="en-US" dirty="0" smtClean="0">
                <a:latin typeface="Century Gothic" panose="020B0502020202020204" pitchFamily="34" charset="0"/>
              </a:rPr>
              <a:t>Can you guess the American symbol? Click the speaker to try it out.</a:t>
            </a:r>
            <a:endParaRPr lang="en-US" dirty="0">
              <a:latin typeface="Century Gothic" panose="020B0502020202020204" pitchFamily="34" charset="0"/>
            </a:endParaRPr>
          </a:p>
        </p:txBody>
      </p:sp>
      <p:pic>
        <p:nvPicPr>
          <p:cNvPr id="4" name="Picture 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66843" y="2376254"/>
            <a:ext cx="3543300" cy="3353333"/>
          </a:xfrm>
          <a:prstGeom prst="rect">
            <a:avLst/>
          </a:prstGeom>
        </p:spPr>
      </p:pic>
      <p:sp>
        <p:nvSpPr>
          <p:cNvPr id="15" name="TextBox 14"/>
          <p:cNvSpPr txBox="1"/>
          <p:nvPr/>
        </p:nvSpPr>
        <p:spPr>
          <a:xfrm>
            <a:off x="8128793" y="1200898"/>
            <a:ext cx="2819400" cy="923330"/>
          </a:xfrm>
          <a:prstGeom prst="rect">
            <a:avLst/>
          </a:prstGeom>
          <a:noFill/>
        </p:spPr>
        <p:txBody>
          <a:bodyPr wrap="square" rtlCol="0">
            <a:spAutoFit/>
          </a:bodyPr>
          <a:lstStyle/>
          <a:p>
            <a:r>
              <a:rPr lang="en-US" dirty="0" smtClean="0">
                <a:latin typeface="Century Gothic" panose="020B0502020202020204" pitchFamily="34" charset="0"/>
              </a:rPr>
              <a:t>Learn more about </a:t>
            </a:r>
          </a:p>
          <a:p>
            <a:r>
              <a:rPr lang="en-US" dirty="0" smtClean="0">
                <a:latin typeface="Century Gothic" panose="020B0502020202020204" pitchFamily="34" charset="0"/>
              </a:rPr>
              <a:t>American symbols with this interactive poster.</a:t>
            </a:r>
            <a:endParaRPr lang="en-US" dirty="0">
              <a:latin typeface="Century Gothic" panose="020B0502020202020204" pitchFamily="34" charset="0"/>
            </a:endParaRPr>
          </a:p>
        </p:txBody>
      </p:sp>
      <p:sp>
        <p:nvSpPr>
          <p:cNvPr id="16" name="TextBox 15"/>
          <p:cNvSpPr txBox="1"/>
          <p:nvPr/>
        </p:nvSpPr>
        <p:spPr>
          <a:xfrm>
            <a:off x="758667" y="5916460"/>
            <a:ext cx="5257800" cy="276999"/>
          </a:xfrm>
          <a:prstGeom prst="rect">
            <a:avLst/>
          </a:prstGeom>
          <a:noFill/>
        </p:spPr>
        <p:txBody>
          <a:bodyPr wrap="square" rtlCol="0">
            <a:spAutoFit/>
          </a:bodyPr>
          <a:lstStyle/>
          <a:p>
            <a:r>
              <a:rPr lang="en-US" sz="1200" dirty="0" smtClean="0">
                <a:latin typeface="Century Gothic" panose="020B0502020202020204" pitchFamily="34" charset="0"/>
              </a:rPr>
              <a:t>Audio Source: Discovery Education by subscription</a:t>
            </a:r>
            <a:endParaRPr lang="en-US" sz="1200" dirty="0">
              <a:latin typeface="Century Gothic" panose="020B0502020202020204" pitchFamily="34" charset="0"/>
            </a:endParaRPr>
          </a:p>
        </p:txBody>
      </p:sp>
      <p:pic>
        <p:nvPicPr>
          <p:cNvPr id="2050" name="Picture 2" descr="File:Mount Rushmore National Memorial MORU2006.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3487" y="1443391"/>
            <a:ext cx="3419231" cy="227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4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29894" y="11430"/>
            <a:ext cx="4800600" cy="533400"/>
          </a:xfrm>
        </p:spPr>
        <p:txBody>
          <a:bodyPr>
            <a:normAutofit fontScale="90000"/>
          </a:bodyPr>
          <a:lstStyle/>
          <a:p>
            <a:pPr eaLnBrk="1" hangingPunct="1">
              <a:defRPr/>
            </a:pPr>
            <a:r>
              <a:rPr sz="2800" b="1" dirty="0" smtClean="0">
                <a:effectLst>
                  <a:outerShdw blurRad="38100" dist="38100" dir="2700000" algn="tl">
                    <a:srgbClr val="000000">
                      <a:alpha val="43137"/>
                    </a:srgbClr>
                  </a:outerShdw>
                </a:effectLst>
                <a:latin typeface="Century Gothic" panose="020B0502020202020204" pitchFamily="34" charset="0"/>
              </a:rPr>
              <a:t>6. Teacher Support Materials</a:t>
            </a:r>
          </a:p>
        </p:txBody>
      </p:sp>
      <p:sp>
        <p:nvSpPr>
          <p:cNvPr id="7171" name="Rectangle 3"/>
          <p:cNvSpPr>
            <a:spLocks noGrp="1" noChangeArrowheads="1"/>
          </p:cNvSpPr>
          <p:nvPr>
            <p:ph sz="half" idx="1"/>
          </p:nvPr>
        </p:nvSpPr>
        <p:spPr>
          <a:xfrm>
            <a:off x="715962" y="609600"/>
            <a:ext cx="7010399" cy="5334000"/>
          </a:xfrm>
          <a:noFill/>
        </p:spPr>
        <p:txBody>
          <a:bodyPr>
            <a:noAutofit/>
          </a:bodyPr>
          <a:lstStyle/>
          <a:p>
            <a:pPr marL="0" indent="-273050" eaLnBrk="1" hangingPunct="1">
              <a:buFont typeface="Wingdings 2" pitchFamily="18" charset="2"/>
              <a:buNone/>
              <a:defRPr/>
            </a:pPr>
            <a:r>
              <a:rPr lang="en-US" sz="1400" b="1" dirty="0" smtClean="0"/>
              <a:t>Grade Level and Content </a:t>
            </a:r>
            <a:r>
              <a:rPr lang="en-US" sz="1400" b="1" dirty="0" smtClean="0"/>
              <a:t>Area</a:t>
            </a:r>
          </a:p>
          <a:p>
            <a:pPr marL="0" indent="-273050" eaLnBrk="1" hangingPunct="1">
              <a:buFont typeface="Wingdings 2" pitchFamily="18" charset="2"/>
              <a:buNone/>
              <a:defRPr/>
            </a:pPr>
            <a:r>
              <a:rPr lang="en-US" sz="1000" b="1" dirty="0" smtClean="0"/>
              <a:t> </a:t>
            </a:r>
            <a:r>
              <a:rPr lang="en-US" sz="1000" b="1" dirty="0" smtClean="0"/>
              <a:t>Maryland State </a:t>
            </a:r>
            <a:r>
              <a:rPr lang="en-US" sz="1000" b="1" dirty="0" smtClean="0"/>
              <a:t>Curriculum</a:t>
            </a:r>
            <a:r>
              <a:rPr lang="en-US" sz="1000" b="1" dirty="0" smtClean="0"/>
              <a:t/>
            </a:r>
            <a:br>
              <a:rPr lang="en-US" sz="1000" b="1" dirty="0" smtClean="0"/>
            </a:br>
            <a:r>
              <a:rPr lang="en-US" sz="1000" b="1" dirty="0" smtClean="0"/>
              <a:t> Grade 2: Library Media Curriculum</a:t>
            </a:r>
            <a:endParaRPr lang="en-US" sz="1000" b="1" dirty="0" smtClean="0">
              <a:cs typeface="Arial" charset="0"/>
            </a:endParaRPr>
          </a:p>
          <a:p>
            <a:pPr marL="0" indent="-273050" eaLnBrk="1" hangingPunct="1">
              <a:buFont typeface="Wingdings 2" pitchFamily="18" charset="2"/>
              <a:buNone/>
              <a:defRPr/>
            </a:pPr>
            <a:r>
              <a:rPr lang="en-US" sz="1000" b="1" dirty="0" smtClean="0">
                <a:hlinkClick r:id="rId3"/>
              </a:rPr>
              <a:t>Common Core State Standards</a:t>
            </a:r>
            <a:r>
              <a:rPr lang="en-US" sz="1000" dirty="0" smtClean="0"/>
              <a:t> </a:t>
            </a:r>
          </a:p>
          <a:p>
            <a:pPr marL="0" lvl="0" indent="0">
              <a:buNone/>
            </a:pPr>
            <a:r>
              <a:rPr lang="en-US" sz="1000" dirty="0"/>
              <a:t>RI.2.1. Read closely to determine what the text says explicitly and to make logical inferences from it; cite specific textual evidence when writing or speaking to support conclusions drawn from the text. </a:t>
            </a:r>
            <a:endParaRPr lang="en-US" sz="1000" dirty="0" smtClean="0"/>
          </a:p>
          <a:p>
            <a:pPr marL="0" lvl="0" indent="0">
              <a:buNone/>
            </a:pPr>
            <a:r>
              <a:rPr lang="en-US" sz="1000" dirty="0" smtClean="0"/>
              <a:t>RI.2.2</a:t>
            </a:r>
            <a:r>
              <a:rPr lang="en-US" sz="1000" dirty="0"/>
              <a:t>. Determine central ideas or themes of a text and analyze their development; summarize the key supporting details and ideas. </a:t>
            </a:r>
          </a:p>
          <a:p>
            <a:pPr marL="0" lvl="0" indent="0">
              <a:buNone/>
            </a:pPr>
            <a:r>
              <a:rPr lang="en-US" sz="1000" dirty="0"/>
              <a:t>SL.2.1. Participate in collaborative conversations with diverse partners about grade 2 topics and texts with peers and adults in small and larger groups. </a:t>
            </a:r>
            <a:endParaRPr lang="en-US" sz="1000" dirty="0" smtClean="0"/>
          </a:p>
          <a:p>
            <a:pPr marL="0" indent="-273050" eaLnBrk="1" hangingPunct="1">
              <a:buFont typeface="Wingdings 2" pitchFamily="18" charset="2"/>
              <a:buNone/>
              <a:defRPr/>
            </a:pPr>
            <a:r>
              <a:rPr lang="en-US" sz="1000" dirty="0" smtClean="0"/>
              <a:t>Writing: 7. Conduct short as well as more sustained research projects based on focused questions, demonstrating understanding of the subject under investigation.</a:t>
            </a:r>
          </a:p>
          <a:p>
            <a:pPr marL="0" indent="0">
              <a:buNone/>
            </a:pPr>
            <a:r>
              <a:rPr lang="en-US" sz="1000" dirty="0">
                <a:hlinkClick r:id="rId4"/>
              </a:rPr>
              <a:t>Maryland State Standards Social Studies:</a:t>
            </a:r>
            <a:endParaRPr lang="en-US" sz="1000" dirty="0"/>
          </a:p>
          <a:p>
            <a:pPr marL="0" lvl="0" indent="0">
              <a:buNone/>
            </a:pPr>
            <a:r>
              <a:rPr lang="en-US" sz="1000" dirty="0"/>
              <a:t>Standard 1.0- Political </a:t>
            </a:r>
            <a:r>
              <a:rPr lang="en-US" sz="1000" dirty="0" smtClean="0"/>
              <a:t>Science :Topic </a:t>
            </a:r>
            <a:r>
              <a:rPr lang="en-US" sz="1000" dirty="0"/>
              <a:t>A. The foundations and function of the </a:t>
            </a:r>
            <a:r>
              <a:rPr lang="en-US" sz="1000" dirty="0" smtClean="0"/>
              <a:t>government: 2</a:t>
            </a:r>
            <a:r>
              <a:rPr lang="en-US" sz="1000" dirty="0"/>
              <a:t>. Explain how democratic skills and attitude are associated with being </a:t>
            </a:r>
            <a:r>
              <a:rPr lang="en-US" sz="1000" dirty="0" smtClean="0"/>
              <a:t>responsible: b</a:t>
            </a:r>
            <a:r>
              <a:rPr lang="en-US" sz="1000" dirty="0"/>
              <a:t>. Connect certain people, symbols, songs and poems to the ideals they represent, such as George Washington portrays leadership, the American flag represents loyalty and respect, and the Star Spangled Banner represents courage and freedom</a:t>
            </a:r>
            <a:r>
              <a:rPr lang="en-US" sz="1000" dirty="0" smtClean="0"/>
              <a:t>.</a:t>
            </a:r>
            <a:endParaRPr lang="en-US" sz="1000" b="1" dirty="0" smtClean="0"/>
          </a:p>
          <a:p>
            <a:pPr marL="69850" indent="-342900" eaLnBrk="1" hangingPunct="1">
              <a:buFont typeface="Wingdings 2" pitchFamily="18" charset="2"/>
              <a:buNone/>
              <a:defRPr/>
            </a:pPr>
            <a:r>
              <a:rPr lang="en-US" sz="1000" b="1" dirty="0" smtClean="0">
                <a:hlinkClick r:id="rId5"/>
              </a:rPr>
              <a:t>Standards for the 21</a:t>
            </a:r>
            <a:r>
              <a:rPr lang="en-US" sz="1000" b="1" baseline="30000" dirty="0" smtClean="0">
                <a:hlinkClick r:id="rId5"/>
              </a:rPr>
              <a:t>st</a:t>
            </a:r>
            <a:r>
              <a:rPr lang="en-US" sz="1000" b="1" dirty="0" smtClean="0">
                <a:hlinkClick r:id="rId5"/>
              </a:rPr>
              <a:t> Century Learner</a:t>
            </a:r>
            <a:r>
              <a:rPr lang="en-US" sz="1000" b="1" dirty="0" smtClean="0"/>
              <a:t> </a:t>
            </a:r>
            <a:r>
              <a:rPr lang="en-US" sz="1000" dirty="0" smtClean="0"/>
              <a:t/>
            </a:r>
            <a:br>
              <a:rPr lang="en-US" sz="1000" dirty="0" smtClean="0"/>
            </a:br>
            <a:r>
              <a:rPr lang="en-US" sz="1000" dirty="0" smtClean="0"/>
              <a:t>1.1.6 Read, view, and listen for information presented in any format (e.g. textual, visual, media, digital) in order to make inferences and gather meaning.</a:t>
            </a:r>
            <a:br>
              <a:rPr lang="en-US" sz="1000" dirty="0" smtClean="0"/>
            </a:br>
            <a:r>
              <a:rPr lang="en-US" sz="1000" dirty="0" smtClean="0"/>
              <a:t>2.1.3 Use strategies to draw conclusions from information and apply knowledge to curricular areas, real-world situations, and further investigations</a:t>
            </a:r>
            <a:r>
              <a:rPr lang="en-US" sz="1000" b="1" dirty="0" smtClean="0"/>
              <a:t>.</a:t>
            </a:r>
          </a:p>
          <a:p>
            <a:pPr>
              <a:buNone/>
            </a:pPr>
            <a:r>
              <a:rPr lang="en-US" sz="1000" b="1" dirty="0" smtClean="0">
                <a:hlinkClick r:id="rId6"/>
              </a:rPr>
              <a:t>ISTE NETS - National Educational Technology Standards for Students</a:t>
            </a:r>
            <a:endParaRPr lang="en-US" sz="1000" dirty="0" smtClean="0"/>
          </a:p>
          <a:p>
            <a:pPr>
              <a:buNone/>
            </a:pPr>
            <a:r>
              <a:rPr lang="en-US" sz="1000" dirty="0" smtClean="0"/>
              <a:t>3. Research and Information Fluency: Students apply digital tools to gather, evaluate, and use information.</a:t>
            </a:r>
            <a:br>
              <a:rPr lang="en-US" sz="1000" dirty="0" smtClean="0"/>
            </a:br>
            <a:r>
              <a:rPr lang="en-US" sz="1000" dirty="0" smtClean="0"/>
              <a:t>b. Locate, organize, analyze, evaluate, synthesize, and ethically use information from a variety of sources and media.</a:t>
            </a:r>
          </a:p>
          <a:p>
            <a:pPr>
              <a:buNone/>
            </a:pPr>
            <a:r>
              <a:rPr lang="en-US" sz="1000" dirty="0" smtClean="0"/>
              <a:t>4. Critical Thinking, Problem Solving, and Decision Making: Students use critical thinking skills to plan and conduct research, manage projects, solve problems, and make informed decisions using appropriate digital tools and resources.  c. Collect and analyze data to identify solutions and/or make informed decisions.</a:t>
            </a:r>
          </a:p>
        </p:txBody>
      </p:sp>
      <p:sp>
        <p:nvSpPr>
          <p:cNvPr id="8196" name="Rectangle 4"/>
          <p:cNvSpPr>
            <a:spLocks noGrp="1" noChangeArrowheads="1"/>
          </p:cNvSpPr>
          <p:nvPr>
            <p:ph sz="half" idx="2"/>
          </p:nvPr>
        </p:nvSpPr>
        <p:spPr>
          <a:xfrm>
            <a:off x="7811295" y="820370"/>
            <a:ext cx="3801268" cy="5105400"/>
          </a:xfrm>
        </p:spPr>
        <p:txBody>
          <a:bodyPr>
            <a:normAutofit fontScale="92500"/>
          </a:bodyPr>
          <a:lstStyle/>
          <a:p>
            <a:pPr marL="345189" indent="0" eaLnBrk="1" fontAlgn="auto" hangingPunct="1">
              <a:lnSpc>
                <a:spcPct val="90000"/>
              </a:lnSpc>
              <a:spcAft>
                <a:spcPts val="0"/>
              </a:spcAft>
              <a:buClr>
                <a:schemeClr val="accent3"/>
              </a:buClr>
              <a:buFont typeface="Wingdings 2" pitchFamily="18" charset="2"/>
              <a:buNone/>
              <a:defRPr/>
            </a:pPr>
            <a:r>
              <a:rPr lang="en-US" sz="1200" b="1" dirty="0" smtClean="0"/>
              <a:t>Time Frame:  Three 50 minute lessons</a:t>
            </a:r>
          </a:p>
          <a:p>
            <a:pPr marL="345189" indent="0" eaLnBrk="1" fontAlgn="auto" hangingPunct="1">
              <a:lnSpc>
                <a:spcPct val="90000"/>
              </a:lnSpc>
              <a:spcAft>
                <a:spcPts val="0"/>
              </a:spcAft>
              <a:buClr>
                <a:schemeClr val="accent3"/>
              </a:buClr>
              <a:buFont typeface="Wingdings 2" pitchFamily="18" charset="2"/>
              <a:buNone/>
              <a:defRPr/>
            </a:pPr>
            <a:endParaRPr lang="en-US" sz="1200" b="1" dirty="0" smtClean="0"/>
          </a:p>
          <a:p>
            <a:pPr marL="345189" indent="0" eaLnBrk="1" fontAlgn="auto" hangingPunct="1">
              <a:lnSpc>
                <a:spcPct val="90000"/>
              </a:lnSpc>
              <a:spcAft>
                <a:spcPts val="0"/>
              </a:spcAft>
              <a:buClr>
                <a:schemeClr val="accent3"/>
              </a:buClr>
              <a:buFont typeface="Wingdings 2" pitchFamily="18" charset="2"/>
              <a:buNone/>
              <a:defRPr/>
            </a:pPr>
            <a:r>
              <a:rPr lang="en-US" sz="1200" b="1" dirty="0" smtClean="0"/>
              <a:t>Differentiation strategies for this lesson: </a:t>
            </a:r>
          </a:p>
          <a:p>
            <a:pPr marL="516639" indent="-171450">
              <a:lnSpc>
                <a:spcPct val="90000"/>
              </a:lnSpc>
              <a:spcAft>
                <a:spcPts val="0"/>
              </a:spcAft>
              <a:buClrTx/>
              <a:defRPr/>
            </a:pPr>
            <a:r>
              <a:rPr lang="en-US" sz="1200" dirty="0" smtClean="0"/>
              <a:t>Certain resources can have the text read to students. </a:t>
            </a:r>
          </a:p>
          <a:p>
            <a:pPr marL="516639" indent="-171450">
              <a:lnSpc>
                <a:spcPct val="90000"/>
              </a:lnSpc>
              <a:spcAft>
                <a:spcPts val="0"/>
              </a:spcAft>
              <a:buClrTx/>
              <a:defRPr/>
            </a:pPr>
            <a:r>
              <a:rPr lang="en-US" sz="1200" dirty="0" smtClean="0"/>
              <a:t>Students can work in groups for this lesson</a:t>
            </a:r>
            <a:r>
              <a:rPr lang="en-US" sz="1200" dirty="0" smtClean="0"/>
              <a:t>.</a:t>
            </a:r>
            <a:endParaRPr lang="en-US" sz="1200" dirty="0" smtClean="0"/>
          </a:p>
          <a:p>
            <a:pPr marL="345189" indent="0" eaLnBrk="1" fontAlgn="auto" hangingPunct="1">
              <a:lnSpc>
                <a:spcPct val="90000"/>
              </a:lnSpc>
              <a:spcAft>
                <a:spcPts val="0"/>
              </a:spcAft>
              <a:buClr>
                <a:schemeClr val="accent3"/>
              </a:buClr>
              <a:buFont typeface="Wingdings 2" pitchFamily="18" charset="2"/>
              <a:buNone/>
              <a:defRPr/>
            </a:pPr>
            <a:r>
              <a:rPr lang="en-US" sz="1200" b="1" dirty="0" smtClean="0">
                <a:hlinkClick r:id="rId7"/>
              </a:rPr>
              <a:t>Learning Styles addressed in this lesson:</a:t>
            </a:r>
            <a:endParaRPr lang="en-US" sz="1200" b="1" dirty="0" smtClean="0"/>
          </a:p>
          <a:p>
            <a:pPr marL="345189" indent="0">
              <a:lnSpc>
                <a:spcPct val="90000"/>
              </a:lnSpc>
              <a:spcAft>
                <a:spcPts val="0"/>
              </a:spcAft>
              <a:buClr>
                <a:schemeClr val="accent3"/>
              </a:buClr>
              <a:buNone/>
              <a:defRPr/>
            </a:pPr>
            <a:r>
              <a:rPr lang="en-US" sz="1200" dirty="0"/>
              <a:t>Auditory, Visual, Kinesthetic, Reflective, Sequential, Field Independent</a:t>
            </a:r>
            <a:endParaRPr lang="en-US" sz="1200" b="1" dirty="0"/>
          </a:p>
          <a:p>
            <a:pPr marL="0" indent="0" eaLnBrk="1" hangingPunct="1">
              <a:buFont typeface="Wingdings 2" pitchFamily="18" charset="2"/>
              <a:buNone/>
              <a:defRPr/>
            </a:pPr>
            <a:endParaRPr lang="en-US" sz="1200" b="1" dirty="0" smtClean="0"/>
          </a:p>
          <a:p>
            <a:pPr marL="0" indent="0" eaLnBrk="1" hangingPunct="1">
              <a:buFont typeface="Wingdings 2" pitchFamily="18" charset="2"/>
              <a:buNone/>
              <a:defRPr/>
            </a:pPr>
            <a:r>
              <a:rPr lang="en-US" sz="1200" b="1" dirty="0" smtClean="0"/>
              <a:t>Notes to the teacher:</a:t>
            </a:r>
          </a:p>
          <a:p>
            <a:pPr marL="0" indent="0" eaLnBrk="1" hangingPunct="1">
              <a:defRPr/>
            </a:pPr>
            <a:r>
              <a:rPr lang="en-US" sz="1200" dirty="0" smtClean="0"/>
              <a:t>Only to be used in the Library Media curriculum.</a:t>
            </a:r>
          </a:p>
          <a:p>
            <a:pPr marL="0" indent="0" eaLnBrk="1" hangingPunct="1">
              <a:defRPr/>
            </a:pPr>
            <a:r>
              <a:rPr lang="en-US" sz="1200" dirty="0"/>
              <a:t> </a:t>
            </a:r>
            <a:r>
              <a:rPr lang="en-US" sz="1200" dirty="0" smtClean="0"/>
              <a:t>Log in to Discovery Education may be necessary.</a:t>
            </a:r>
            <a:endParaRPr lang="en-US" sz="1200" dirty="0" smtClean="0"/>
          </a:p>
          <a:p>
            <a:pPr marL="0" indent="0" eaLnBrk="1" hangingPunct="1">
              <a:defRPr/>
            </a:pPr>
            <a:r>
              <a:rPr lang="en-US" sz="1200" dirty="0" smtClean="0"/>
              <a:t> Students </a:t>
            </a:r>
            <a:r>
              <a:rPr lang="en-US" sz="1200" dirty="0" smtClean="0"/>
              <a:t>will need headphones to view resources. </a:t>
            </a:r>
          </a:p>
          <a:p>
            <a:pPr marL="0" indent="0" eaLnBrk="1" hangingPunct="1">
              <a:defRPr/>
            </a:pPr>
            <a:r>
              <a:rPr lang="en-US" sz="1200" dirty="0" smtClean="0"/>
              <a:t> LMS </a:t>
            </a:r>
            <a:r>
              <a:rPr lang="en-US" sz="1200" dirty="0" smtClean="0"/>
              <a:t>will need to print and make copies of organizers for students to use. </a:t>
            </a:r>
          </a:p>
          <a:p>
            <a:pPr marL="0" indent="0" eaLnBrk="1" hangingPunct="1">
              <a:defRPr/>
            </a:pPr>
            <a:r>
              <a:rPr lang="en-US" sz="1200" dirty="0" smtClean="0"/>
              <a:t> Students </a:t>
            </a:r>
            <a:r>
              <a:rPr lang="en-US" sz="1200" dirty="0" smtClean="0"/>
              <a:t>may need to log in to </a:t>
            </a:r>
            <a:r>
              <a:rPr lang="en-US" sz="1200" dirty="0" err="1" smtClean="0"/>
              <a:t>TumbleBooks</a:t>
            </a:r>
            <a:r>
              <a:rPr lang="en-US" sz="1200" dirty="0" smtClean="0"/>
              <a:t> and search for the story. </a:t>
            </a:r>
          </a:p>
        </p:txBody>
      </p:sp>
      <p:sp>
        <p:nvSpPr>
          <p:cNvPr id="14" name="Rectangle 16"/>
          <p:cNvSpPr>
            <a:spLocks noChangeArrowheads="1"/>
          </p:cNvSpPr>
          <p:nvPr/>
        </p:nvSpPr>
        <p:spPr bwMode="auto">
          <a:xfrm>
            <a:off x="749776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8" action="ppaction://hlinksldjump"/>
              </a:rPr>
              <a:t>1</a:t>
            </a:r>
            <a:endParaRPr lang="en-US" sz="2000" b="1" dirty="0">
              <a:effectLst>
                <a:outerShdw blurRad="38100" dist="38100" dir="2700000" algn="tl">
                  <a:srgbClr val="C0C0C0"/>
                </a:outerShdw>
              </a:effectLst>
            </a:endParaRPr>
          </a:p>
        </p:txBody>
      </p:sp>
      <p:sp>
        <p:nvSpPr>
          <p:cNvPr id="15" name="Rectangle 17"/>
          <p:cNvSpPr>
            <a:spLocks noChangeArrowheads="1"/>
          </p:cNvSpPr>
          <p:nvPr/>
        </p:nvSpPr>
        <p:spPr bwMode="auto">
          <a:xfrm>
            <a:off x="8110538"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9" action="ppaction://hlinksldjump"/>
              </a:rPr>
              <a:t>2</a:t>
            </a:r>
            <a:endParaRPr lang="en-US" sz="2000" b="1">
              <a:effectLst>
                <a:outerShdw blurRad="38100" dist="38100" dir="2700000" algn="tl">
                  <a:srgbClr val="C0C0C0"/>
                </a:outerShdw>
              </a:effectLst>
            </a:endParaRPr>
          </a:p>
        </p:txBody>
      </p:sp>
      <p:sp>
        <p:nvSpPr>
          <p:cNvPr id="16" name="Rectangle 18"/>
          <p:cNvSpPr>
            <a:spLocks noChangeArrowheads="1"/>
          </p:cNvSpPr>
          <p:nvPr/>
        </p:nvSpPr>
        <p:spPr bwMode="auto">
          <a:xfrm>
            <a:off x="872331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0" action="ppaction://hlinksldjump"/>
              </a:rPr>
              <a:t>3</a:t>
            </a:r>
            <a:endParaRPr lang="en-US" sz="2000" b="1">
              <a:effectLst>
                <a:outerShdw blurRad="38100" dist="38100" dir="2700000" algn="tl">
                  <a:srgbClr val="C0C0C0"/>
                </a:outerShdw>
              </a:effectLst>
            </a:endParaRPr>
          </a:p>
        </p:txBody>
      </p:sp>
      <p:sp>
        <p:nvSpPr>
          <p:cNvPr id="17" name="Rectangle 19"/>
          <p:cNvSpPr>
            <a:spLocks noChangeArrowheads="1"/>
          </p:cNvSpPr>
          <p:nvPr/>
        </p:nvSpPr>
        <p:spPr bwMode="auto">
          <a:xfrm>
            <a:off x="10561638" y="228600"/>
            <a:ext cx="627062" cy="490538"/>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1" action="ppaction://hlinksldjump"/>
              </a:rPr>
              <a:t>6</a:t>
            </a:r>
            <a:endParaRPr lang="en-US" sz="2000" b="1" dirty="0">
              <a:effectLst>
                <a:outerShdw blurRad="38100" dist="38100" dir="2700000" algn="tl">
                  <a:srgbClr val="C0C0C0"/>
                </a:outerShdw>
              </a:effectLst>
            </a:endParaRPr>
          </a:p>
        </p:txBody>
      </p:sp>
      <p:sp>
        <p:nvSpPr>
          <p:cNvPr id="18" name="Rectangle 20"/>
          <p:cNvSpPr>
            <a:spLocks noChangeArrowheads="1"/>
          </p:cNvSpPr>
          <p:nvPr/>
        </p:nvSpPr>
        <p:spPr bwMode="auto">
          <a:xfrm>
            <a:off x="994886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12" action="ppaction://hlinksldjump"/>
              </a:rPr>
              <a:t>5</a:t>
            </a:r>
            <a:endParaRPr lang="en-US" sz="2000" b="1" dirty="0">
              <a:effectLst>
                <a:outerShdw blurRad="38100" dist="38100" dir="2700000" algn="tl">
                  <a:srgbClr val="FFFFFF"/>
                </a:outerShdw>
              </a:effectLst>
            </a:endParaRPr>
          </a:p>
        </p:txBody>
      </p:sp>
      <p:sp>
        <p:nvSpPr>
          <p:cNvPr id="19" name="Rectangle 21"/>
          <p:cNvSpPr>
            <a:spLocks noChangeArrowheads="1"/>
          </p:cNvSpPr>
          <p:nvPr/>
        </p:nvSpPr>
        <p:spPr bwMode="auto">
          <a:xfrm>
            <a:off x="9336088"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hlinkClick r:id="rId13" action="ppaction://hlinksldjump"/>
              </a:rPr>
              <a:t>4</a:t>
            </a:r>
            <a:endParaRPr lang="en-US" sz="20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293e2bb4677824be5f5293155ded7d9c0cba9c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4070</TotalTime>
  <Words>447</Words>
  <Application>Microsoft Office PowerPoint</Application>
  <PresentationFormat>Custom</PresentationFormat>
  <Paragraphs>118</Paragraphs>
  <Slides>6</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Wingdings 2</vt:lpstr>
      <vt:lpstr>Wingdings 3</vt:lpstr>
      <vt:lpstr>Ion</vt:lpstr>
      <vt:lpstr>1. Question</vt:lpstr>
      <vt:lpstr>2. Information Sources</vt:lpstr>
      <vt:lpstr>3. Student Activity</vt:lpstr>
      <vt:lpstr>4. Assessment Activity</vt:lpstr>
      <vt:lpstr>5. Enrichment Activities</vt:lpstr>
      <vt:lpstr>6. Teacher Support Materials</vt:lpstr>
    </vt:vector>
  </TitlesOfParts>
  <Company>Cattaraugus-Allegany BOCES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 Question</dc:title>
  <dc:creator>CA BOCES</dc:creator>
  <cp:lastModifiedBy>Duggan, Susan</cp:lastModifiedBy>
  <cp:revision>229</cp:revision>
  <dcterms:created xsi:type="dcterms:W3CDTF">2005-02-12T14:43:18Z</dcterms:created>
  <dcterms:modified xsi:type="dcterms:W3CDTF">2015-04-17T19:27:53Z</dcterms:modified>
</cp:coreProperties>
</file>