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8"/>
  </p:notesMasterIdLst>
  <p:sldIdLst>
    <p:sldId id="256" r:id="rId2"/>
    <p:sldId id="257" r:id="rId3"/>
    <p:sldId id="258" r:id="rId4"/>
    <p:sldId id="259" r:id="rId5"/>
    <p:sldId id="260" r:id="rId6"/>
    <p:sldId id="261" r:id="rId7"/>
  </p:sldIdLst>
  <p:sldSz cx="12252325" cy="6858000"/>
  <p:notesSz cx="6858000" cy="9144000"/>
  <p:custDataLst>
    <p:tags r:id="rId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00"/>
    <a:srgbClr val="5F7791"/>
    <a:srgbClr val="5F77B0"/>
    <a:srgbClr val="D05400"/>
    <a:srgbClr val="FD450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62" y="-72"/>
      </p:cViewPr>
      <p:guideLst>
        <p:guide orient="horz" pos="2160"/>
        <p:guide pos="38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1797E1-263B-4206-8EA4-CB5357EA1041}" type="datetimeFigureOut">
              <a:rPr lang="en-US"/>
              <a:pPr>
                <a:defRPr/>
              </a:pPr>
              <a:t>4/17/2015</a:t>
            </a:fld>
            <a:endParaRPr lang="en-US"/>
          </a:p>
        </p:txBody>
      </p:sp>
      <p:sp>
        <p:nvSpPr>
          <p:cNvPr id="4" name="Slide Image Placeholder 3"/>
          <p:cNvSpPr>
            <a:spLocks noGrp="1" noRot="1" noChangeAspect="1"/>
          </p:cNvSpPr>
          <p:nvPr>
            <p:ph type="sldImg" idx="2"/>
          </p:nvPr>
        </p:nvSpPr>
        <p:spPr>
          <a:xfrm>
            <a:off x="366713" y="685800"/>
            <a:ext cx="612457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4600BF7-E33D-4B57-8E1A-BEAC50D9CF4C}" type="slidenum">
              <a:rPr lang="en-US"/>
              <a:pPr>
                <a:defRPr/>
              </a:pPr>
              <a:t>‹#›</a:t>
            </a:fld>
            <a:endParaRPr lang="en-US"/>
          </a:p>
        </p:txBody>
      </p:sp>
    </p:spTree>
    <p:extLst>
      <p:ext uri="{BB962C8B-B14F-4D97-AF65-F5344CB8AC3E}">
        <p14:creationId xmlns:p14="http://schemas.microsoft.com/office/powerpoint/2010/main" val="133060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0D5753-8566-43C5-9688-78BBE69E84E6}" type="slidenum">
              <a:rPr lang="en-US" smtClean="0"/>
              <a:pPr/>
              <a:t>6</a:t>
            </a:fld>
            <a:endParaRPr lang="en-US" smtClean="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8843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918925" y="990601"/>
            <a:ext cx="10414476"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837849" y="3657601"/>
            <a:ext cx="8576628"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2F59A10B-A1F0-4187-BCCB-867634FF889E}"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05527043-1684-4073-8C4B-EA8752B85AE6}"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2936" y="274639"/>
            <a:ext cx="275677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2616" y="274639"/>
            <a:ext cx="806611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591B6C1A-54DD-4B6D-939A-0690C8E609A8}"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8265"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1D482DA0-D828-43F3-B90D-433F762DC39B}" type="slidenum">
              <a:rPr/>
              <a:pPr>
                <a:def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0"/>
            <a:ext cx="1102709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616" y="3938589"/>
            <a:ext cx="1102709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DFFE1724-3487-4AD7-A0DE-2CBB53609F96}" type="slidenum">
              <a:rPr/>
              <a:pPr>
                <a:def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616"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28265"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FE3121E4-D9F9-436F-8DE3-3A75D6C3DC19}"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63DA6F0B-BF1E-4931-ABF3-36E1D8564FB5}"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967849" y="2685392"/>
            <a:ext cx="10414476"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967849" y="1128932"/>
            <a:ext cx="10414476"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F30E791B-A238-497D-A390-7E6B730ABD3C}"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612616" y="1600201"/>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6228265" y="1600201"/>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AC732ADB-E5DB-40EB-BC9A-85A6ABDA0FE7}"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612616" y="1535113"/>
            <a:ext cx="5413571"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612616" y="2174875"/>
            <a:ext cx="54135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6224012" y="1535113"/>
            <a:ext cx="541569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6224012" y="2174875"/>
            <a:ext cx="54156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p:cNvSpPr>
          <p:nvPr>
            <p:ph type="dt" sz="half" idx="10"/>
          </p:nvPr>
        </p:nvSpPr>
        <p:spPr/>
        <p:txBody>
          <a:bodyPr/>
          <a:lstStyle>
            <a:lvl1pPr>
              <a:defRPr/>
            </a:lvl1pPr>
          </a:lstStyle>
          <a:p>
            <a:pPr>
              <a:defRPr/>
            </a:pPr>
            <a:endParaRPr/>
          </a:p>
        </p:txBody>
      </p:sp>
      <p:sp>
        <p:nvSpPr>
          <p:cNvPr id="8" name="Rectangle 18"/>
          <p:cNvSpPr>
            <a:spLocks noGrp="1"/>
          </p:cNvSpPr>
          <p:nvPr>
            <p:ph type="ftr" sz="quarter" idx="11"/>
          </p:nvPr>
        </p:nvSpPr>
        <p:spPr/>
        <p:txBody>
          <a:bodyPr/>
          <a:lstStyle>
            <a:lvl1pPr>
              <a:defRPr/>
            </a:lvl1pPr>
          </a:lstStyle>
          <a:p>
            <a:pPr>
              <a:defRPr/>
            </a:pPr>
            <a:endParaRPr/>
          </a:p>
        </p:txBody>
      </p:sp>
      <p:sp>
        <p:nvSpPr>
          <p:cNvPr id="9" name="Rectangle 15"/>
          <p:cNvSpPr>
            <a:spLocks noGrp="1"/>
          </p:cNvSpPr>
          <p:nvPr>
            <p:ph type="sldNum" sz="quarter" idx="12"/>
          </p:nvPr>
        </p:nvSpPr>
        <p:spPr/>
        <p:txBody>
          <a:bodyPr/>
          <a:lstStyle>
            <a:lvl1pPr>
              <a:defRPr/>
            </a:lvl1pPr>
          </a:lstStyle>
          <a:p>
            <a:pPr>
              <a:defRPr/>
            </a:pPr>
            <a:fld id="{964209AD-792D-4EB8-876F-C5A406CF1B7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22"/>
          <p:cNvSpPr>
            <a:spLocks noGrp="1"/>
          </p:cNvSpPr>
          <p:nvPr>
            <p:ph type="dt" sz="half" idx="10"/>
          </p:nvPr>
        </p:nvSpPr>
        <p:spPr/>
        <p:txBody>
          <a:bodyPr/>
          <a:lstStyle>
            <a:lvl1pPr>
              <a:defRPr/>
            </a:lvl1pPr>
          </a:lstStyle>
          <a:p>
            <a:pPr>
              <a:defRPr/>
            </a:pPr>
            <a:endParaRPr/>
          </a:p>
        </p:txBody>
      </p:sp>
      <p:sp>
        <p:nvSpPr>
          <p:cNvPr id="4" name="Rectangle 18"/>
          <p:cNvSpPr>
            <a:spLocks noGrp="1"/>
          </p:cNvSpPr>
          <p:nvPr>
            <p:ph type="ftr" sz="quarter" idx="11"/>
          </p:nvPr>
        </p:nvSpPr>
        <p:spPr/>
        <p:txBody>
          <a:bodyPr/>
          <a:lstStyle>
            <a:lvl1pPr>
              <a:defRPr/>
            </a:lvl1pPr>
          </a:lstStyle>
          <a:p>
            <a:pPr>
              <a:defRPr/>
            </a:pPr>
            <a:endParaRPr/>
          </a:p>
        </p:txBody>
      </p:sp>
      <p:sp>
        <p:nvSpPr>
          <p:cNvPr id="5" name="Rectangle 15"/>
          <p:cNvSpPr>
            <a:spLocks noGrp="1"/>
          </p:cNvSpPr>
          <p:nvPr>
            <p:ph type="sldNum" sz="quarter" idx="12"/>
          </p:nvPr>
        </p:nvSpPr>
        <p:spPr/>
        <p:txBody>
          <a:bodyPr/>
          <a:lstStyle>
            <a:lvl1pPr>
              <a:defRPr/>
            </a:lvl1pPr>
          </a:lstStyle>
          <a:p>
            <a:pPr>
              <a:defRPr/>
            </a:pPr>
            <a:fld id="{00572EF5-C9FF-4004-8754-7CEC3EF9E6DC}"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endParaRPr/>
          </a:p>
        </p:txBody>
      </p:sp>
      <p:sp>
        <p:nvSpPr>
          <p:cNvPr id="3" name="Rectangle 18"/>
          <p:cNvSpPr>
            <a:spLocks noGrp="1"/>
          </p:cNvSpPr>
          <p:nvPr>
            <p:ph type="ftr" sz="quarter" idx="11"/>
          </p:nvPr>
        </p:nvSpPr>
        <p:spPr/>
        <p:txBody>
          <a:bodyPr/>
          <a:lstStyle>
            <a:lvl1pPr>
              <a:defRPr/>
            </a:lvl1pPr>
          </a:lstStyle>
          <a:p>
            <a:pPr>
              <a:defRPr/>
            </a:pPr>
            <a:endParaRPr/>
          </a:p>
        </p:txBody>
      </p:sp>
      <p:sp>
        <p:nvSpPr>
          <p:cNvPr id="4" name="Rectangle 15"/>
          <p:cNvSpPr>
            <a:spLocks noGrp="1"/>
          </p:cNvSpPr>
          <p:nvPr>
            <p:ph type="sldNum" sz="quarter" idx="12"/>
          </p:nvPr>
        </p:nvSpPr>
        <p:spPr/>
        <p:txBody>
          <a:bodyPr/>
          <a:lstStyle>
            <a:lvl1pPr>
              <a:defRPr/>
            </a:lvl1pPr>
          </a:lstStyle>
          <a:p>
            <a:pPr>
              <a:defRPr/>
            </a:pPr>
            <a:fld id="{3118A948-413C-4CD4-8F47-F80B698694E9}"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612617" y="273050"/>
            <a:ext cx="4030931"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4790319" y="273051"/>
            <a:ext cx="684939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612617" y="1435101"/>
            <a:ext cx="4030931"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74AF8974-0888-486C-BE69-2CE07F42487E}"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74725" y="1062038"/>
            <a:ext cx="61626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7389095" y="4343400"/>
            <a:ext cx="4084108"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991073" y="1222657"/>
            <a:ext cx="6130988"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smtClean="0"/>
              <a:t>Click icon to add picture</a:t>
            </a:r>
            <a:endParaRPr lang="en-US" noProof="0" dirty="0"/>
          </a:p>
        </p:txBody>
      </p:sp>
      <p:sp>
        <p:nvSpPr>
          <p:cNvPr id="4" name="Rectangle 4"/>
          <p:cNvSpPr>
            <a:spLocks noGrp="1"/>
          </p:cNvSpPr>
          <p:nvPr>
            <p:ph type="body" sz="half" idx="2"/>
          </p:nvPr>
        </p:nvSpPr>
        <p:spPr>
          <a:xfrm>
            <a:off x="7389095" y="1371600"/>
            <a:ext cx="4080024"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endParaRPr/>
          </a:p>
        </p:txBody>
      </p:sp>
      <p:sp>
        <p:nvSpPr>
          <p:cNvPr id="7" name="Rectangle 6"/>
          <p:cNvSpPr>
            <a:spLocks noGrp="1"/>
          </p:cNvSpPr>
          <p:nvPr>
            <p:ph type="ftr" sz="quarter" idx="11"/>
          </p:nvPr>
        </p:nvSpPr>
        <p:spPr/>
        <p:txBody>
          <a:bodyPr/>
          <a:lstStyle>
            <a:lvl1pPr>
              <a:defRPr/>
            </a:lvl1pPr>
          </a:lstStyle>
          <a:p>
            <a:pPr>
              <a:defRPr/>
            </a:pPr>
            <a:endParaRPr/>
          </a:p>
        </p:txBody>
      </p:sp>
      <p:sp>
        <p:nvSpPr>
          <p:cNvPr id="8" name="Rectangle 7"/>
          <p:cNvSpPr>
            <a:spLocks noGrp="1"/>
          </p:cNvSpPr>
          <p:nvPr>
            <p:ph type="sldNum" sz="quarter" idx="12"/>
          </p:nvPr>
        </p:nvSpPr>
        <p:spPr/>
        <p:txBody>
          <a:bodyPr/>
          <a:lstStyle>
            <a:lvl1pPr>
              <a:defRPr/>
            </a:lvl1pPr>
          </a:lstStyle>
          <a:p>
            <a:pPr>
              <a:defRPr/>
            </a:pPr>
            <a:fld id="{379F384A-67F7-4B93-890D-3B6783F1244F}"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612775" y="304800"/>
            <a:ext cx="11026775"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1027" name="Rectangle 11"/>
          <p:cNvSpPr>
            <a:spLocks noGrp="1"/>
          </p:cNvSpPr>
          <p:nvPr>
            <p:ph type="body" idx="1"/>
          </p:nvPr>
        </p:nvSpPr>
        <p:spPr bwMode="auto">
          <a:xfrm>
            <a:off x="612775" y="1600200"/>
            <a:ext cx="11026775"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612775" y="6245225"/>
            <a:ext cx="2859088" cy="476250"/>
          </a:xfrm>
          <a:prstGeom prst="rect">
            <a:avLst/>
          </a:prstGeom>
        </p:spPr>
        <p:txBody>
          <a:bodyPr anchor="b" anchorCtr="0"/>
          <a:lstStyle>
            <a:lvl1pPr>
              <a:defRPr lang="en-US" sz="1200">
                <a:solidFill>
                  <a:schemeClr val="tx2"/>
                </a:solidFill>
                <a:latin typeface="+mn-lt"/>
                <a:ea typeface="+mn-lt"/>
                <a:cs typeface="+mn-lt"/>
              </a:defRPr>
            </a:lvl1pPr>
          </a:lstStyle>
          <a:p>
            <a:pPr>
              <a:defRPr/>
            </a:pPr>
            <a:endParaRPr/>
          </a:p>
        </p:txBody>
      </p:sp>
      <p:sp>
        <p:nvSpPr>
          <p:cNvPr id="18" name="Rectangle 18"/>
          <p:cNvSpPr>
            <a:spLocks noGrp="1"/>
          </p:cNvSpPr>
          <p:nvPr>
            <p:ph type="ftr" sz="quarter" idx="3"/>
          </p:nvPr>
        </p:nvSpPr>
        <p:spPr>
          <a:xfrm>
            <a:off x="4186238" y="6245225"/>
            <a:ext cx="387985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a:p>
        </p:txBody>
      </p:sp>
      <p:sp>
        <p:nvSpPr>
          <p:cNvPr id="13" name="Rectangle 15"/>
          <p:cNvSpPr>
            <a:spLocks noGrp="1"/>
          </p:cNvSpPr>
          <p:nvPr>
            <p:ph type="sldNum" sz="quarter" idx="4"/>
          </p:nvPr>
        </p:nvSpPr>
        <p:spPr>
          <a:xfrm>
            <a:off x="8780463" y="6245225"/>
            <a:ext cx="2859087"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56751BC0-EFD2-4ACE-A731-D7145E2EF275}"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9" r:id="rId9"/>
    <p:sldLayoutId id="2147483884" r:id="rId10"/>
    <p:sldLayoutId id="2147483885" r:id="rId11"/>
    <p:sldLayoutId id="2147483886" r:id="rId12"/>
    <p:sldLayoutId id="2147483887" r:id="rId13"/>
    <p:sldLayoutId id="2147483888" r:id="rId14"/>
  </p:sldLayoutIdLst>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40526F"/>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40526F"/>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40526F"/>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40526F"/>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40526F"/>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40526F"/>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40526F"/>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40526F"/>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40526F"/>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hyperlink" Target="http://www.bcps.org/offices/lis/models/slamdunks/symmetryslamdunk/symmetrylettergraph.xlsx" TargetMode="External"/><Relationship Id="rId7" Type="http://schemas.openxmlformats.org/officeDocument/2006/relationships/slide" Target="slide6.xml"/><Relationship Id="rId2" Type="http://schemas.openxmlformats.org/officeDocument/2006/relationships/hyperlink" Target="http://www.mathsisfun.com/definitions/symmetry.html" TargetMode="Externa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1.png"/><Relationship Id="rId4" Type="http://schemas.openxmlformats.org/officeDocument/2006/relationships/slide" Target="slide1.xml"/><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3.jpeg"/><Relationship Id="rId3" Type="http://schemas.openxmlformats.org/officeDocument/2006/relationships/hyperlink" Target="http://www.asset.asu.edu/new/mathactive/lessons/46/interface-symmetry.swf" TargetMode="External"/><Relationship Id="rId7" Type="http://schemas.openxmlformats.org/officeDocument/2006/relationships/slide" Target="slide2.xml"/><Relationship Id="rId12" Type="http://schemas.openxmlformats.org/officeDocument/2006/relationships/image" Target="../media/image2.jpeg"/><Relationship Id="rId2" Type="http://schemas.openxmlformats.org/officeDocument/2006/relationships/hyperlink" Target="http://10.5.68.82/?a=1233&amp;ch=5&amp;d=00779AA" TargetMode="External"/><Relationship Id="rId1" Type="http://schemas.openxmlformats.org/officeDocument/2006/relationships/slideLayout" Target="../slideLayouts/slideLayout12.xml"/><Relationship Id="rId6" Type="http://schemas.openxmlformats.org/officeDocument/2006/relationships/slide" Target="slide1.xml"/><Relationship Id="rId11" Type="http://schemas.openxmlformats.org/officeDocument/2006/relationships/slide" Target="slide4.xml"/><Relationship Id="rId5" Type="http://schemas.openxmlformats.org/officeDocument/2006/relationships/hyperlink" Target="http://www.mathsisfun.com/geometry/symmetry-artist.html" TargetMode="External"/><Relationship Id="rId10" Type="http://schemas.openxmlformats.org/officeDocument/2006/relationships/slide" Target="slide5.xml"/><Relationship Id="rId4" Type="http://schemas.openxmlformats.org/officeDocument/2006/relationships/hyperlink" Target="http://www.bcps.org/offices/lis/models/slamdunks/symmetryslamdunk/mirrorsymmetry.flipchart" TargetMode="External"/><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xml"/><Relationship Id="rId7"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hyperlink" Target="http://www.bcps.org/offices/lis/models/slamdunks/symmetryslamdunk/rubric.doc" TargetMode="External"/><Relationship Id="rId7" Type="http://schemas.openxmlformats.org/officeDocument/2006/relationships/slide" Target="slide6.xml"/><Relationship Id="rId2" Type="http://schemas.openxmlformats.org/officeDocument/2006/relationships/hyperlink" Target="http://www.bcps.org/offices/lis/models/slamdunks/symmetryslamdunk/symmetrystudentpresentation.pptx" TargetMode="Externa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5.jpeg"/><Relationship Id="rId4" Type="http://schemas.openxmlformats.org/officeDocument/2006/relationships/slide" Target="slide1.xml"/><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mathwire.com/archives/enrichment.html#algebra" TargetMode="External"/><Relationship Id="rId7" Type="http://schemas.openxmlformats.org/officeDocument/2006/relationships/slide" Target="slide2.xml"/><Relationship Id="rId12" Type="http://schemas.openxmlformats.org/officeDocument/2006/relationships/image" Target="../media/image6.jpeg"/><Relationship Id="rId2" Type="http://schemas.openxmlformats.org/officeDocument/2006/relationships/hyperlink" Target="http://www.mathsisfun.com/geometry/symmetry-artist.html" TargetMode="External"/><Relationship Id="rId1" Type="http://schemas.openxmlformats.org/officeDocument/2006/relationships/slideLayout" Target="../slideLayouts/slideLayout14.xml"/><Relationship Id="rId6" Type="http://schemas.openxmlformats.org/officeDocument/2006/relationships/slide" Target="slide1.xml"/><Relationship Id="rId11" Type="http://schemas.openxmlformats.org/officeDocument/2006/relationships/slide" Target="slide4.xml"/><Relationship Id="rId5" Type="http://schemas.openxmlformats.org/officeDocument/2006/relationships/hyperlink" Target="http://www.ixl.com/math/grade-4" TargetMode="External"/><Relationship Id="rId10" Type="http://schemas.openxmlformats.org/officeDocument/2006/relationships/slide" Target="slide5.xml"/><Relationship Id="rId4" Type="http://schemas.openxmlformats.org/officeDocument/2006/relationships/hyperlink" Target="http://mrswarnerarlington.weebly.com/unit-10-reflections--symmetry.html" TargetMode="Externa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hyperlink" Target="file:///\\b-file\FacultyHome$\samantha.roller\Desktop\pwkit_chapter_symmetry.pdf" TargetMode="External"/><Relationship Id="rId13" Type="http://schemas.openxmlformats.org/officeDocument/2006/relationships/slide" Target="slide3.xml"/><Relationship Id="rId3" Type="http://schemas.openxmlformats.org/officeDocument/2006/relationships/hyperlink" Target="http://mdk12.org/instruction/curriculum/index.html" TargetMode="External"/><Relationship Id="rId7" Type="http://schemas.openxmlformats.org/officeDocument/2006/relationships/hyperlink" Target="http://www.bcps.org/offices/lis/models/tips/styles.html" TargetMode="External"/><Relationship Id="rId12" Type="http://schemas.openxmlformats.org/officeDocument/2006/relationships/slide" Target="slide2.xml"/><Relationship Id="rId2" Type="http://schemas.openxmlformats.org/officeDocument/2006/relationships/notesSlide" Target="../notesSlides/notesSlide1.xml"/><Relationship Id="rId16"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hyperlink" Target="http://mdk12.org/instruction/curriculum/technology_literacy/vsc_technology_literacy_standards.pdf" TargetMode="External"/><Relationship Id="rId11" Type="http://schemas.openxmlformats.org/officeDocument/2006/relationships/slide" Target="slide1.xml"/><Relationship Id="rId5" Type="http://schemas.openxmlformats.org/officeDocument/2006/relationships/hyperlink" Target="http://www.ala.org/ala/mgrps/divs/aasl/guidelinesandstandards/learningstandards/AASL_LearningStandards.pdf" TargetMode="External"/><Relationship Id="rId15" Type="http://schemas.openxmlformats.org/officeDocument/2006/relationships/slide" Target="slide5.xml"/><Relationship Id="rId10" Type="http://schemas.openxmlformats.org/officeDocument/2006/relationships/hyperlink" Target="http://gwydir.demon.co.uk/jo/symmetry/refsym.htm" TargetMode="External"/><Relationship Id="rId4" Type="http://schemas.openxmlformats.org/officeDocument/2006/relationships/hyperlink" Target="http://www.mdk12.org/instruction/commoncore/index.html" TargetMode="External"/><Relationship Id="rId9" Type="http://schemas.openxmlformats.org/officeDocument/2006/relationships/hyperlink" Target="http://www.connectionsacademy.com/blog/posts/2012-11-30/Leaf-Symmetry-Craft.aspx" TargetMode="External"/><Relationship Id="rId1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title"/>
          </p:nvPr>
        </p:nvSpPr>
        <p:spPr>
          <a:xfrm>
            <a:off x="182562" y="685800"/>
            <a:ext cx="3124200" cy="579438"/>
          </a:xfrm>
        </p:spPr>
        <p:txBody>
          <a:bodyPr/>
          <a:lstStyle/>
          <a:p>
            <a:pPr algn="l" eaLnBrk="1" fontAlgn="auto" hangingPunct="1">
              <a:spcBef>
                <a:spcPts val="0"/>
              </a:spcBef>
              <a:spcAft>
                <a:spcPts val="0"/>
              </a:spcAft>
              <a:defRPr/>
            </a:pPr>
            <a:r>
              <a:rPr sz="2800" dirty="0">
                <a:solidFill>
                  <a:schemeClr val="tx2">
                    <a:shade val="85000"/>
                    <a:satMod val="150000"/>
                  </a:schemeClr>
                </a:solidFill>
              </a:rPr>
              <a:t>1. </a:t>
            </a:r>
            <a:r>
              <a:rPr sz="2800" dirty="0" smtClean="0">
                <a:solidFill>
                  <a:schemeClr val="tx2">
                    <a:shade val="85000"/>
                    <a:satMod val="150000"/>
                  </a:schemeClr>
                </a:solidFill>
              </a:rPr>
              <a:t>Question</a:t>
            </a:r>
            <a:endParaRPr sz="2800" dirty="0">
              <a:solidFill>
                <a:schemeClr val="tx2">
                  <a:shade val="85000"/>
                  <a:satMod val="150000"/>
                </a:schemeClr>
              </a:solidFill>
            </a:endParaRPr>
          </a:p>
        </p:txBody>
      </p:sp>
      <p:sp>
        <p:nvSpPr>
          <p:cNvPr id="2058" name="Rectangle 10"/>
          <p:cNvSpPr>
            <a:spLocks noGrp="1" noChangeArrowheads="1"/>
          </p:cNvSpPr>
          <p:nvPr>
            <p:ph type="body" sz="half" idx="1"/>
          </p:nvPr>
        </p:nvSpPr>
        <p:spPr>
          <a:xfrm>
            <a:off x="334962" y="1295400"/>
            <a:ext cx="5564187" cy="4648200"/>
          </a:xfrm>
        </p:spPr>
        <p:txBody>
          <a:bodyPr>
            <a:normAutofit fontScale="92500" lnSpcReduction="20000"/>
          </a:bodyPr>
          <a:lstStyle/>
          <a:p>
            <a:pPr indent="0">
              <a:lnSpc>
                <a:spcPct val="90000"/>
              </a:lnSpc>
              <a:buFontTx/>
              <a:buNone/>
              <a:defRPr/>
            </a:pPr>
            <a:r>
              <a:rPr lang="en-US" sz="2600" dirty="0" smtClean="0"/>
              <a:t>Geometry is all around us.  It is not only in objects but can also be found in written text.  Print your name in capital letters on a piece of paper.  </a:t>
            </a:r>
          </a:p>
          <a:p>
            <a:pPr>
              <a:lnSpc>
                <a:spcPct val="90000"/>
              </a:lnSpc>
              <a:buFontTx/>
              <a:buNone/>
              <a:defRPr/>
            </a:pPr>
            <a:endParaRPr lang="en-US" sz="2600" dirty="0" smtClean="0"/>
          </a:p>
          <a:p>
            <a:pPr indent="0">
              <a:lnSpc>
                <a:spcPct val="90000"/>
              </a:lnSpc>
              <a:buFontTx/>
              <a:buNone/>
              <a:defRPr/>
            </a:pPr>
            <a:r>
              <a:rPr lang="en-US" sz="2600" dirty="0" smtClean="0"/>
              <a:t>Do you see any letters that are </a:t>
            </a:r>
            <a:r>
              <a:rPr lang="en-US" sz="2600" dirty="0" smtClean="0">
                <a:hlinkClick r:id="rId2"/>
              </a:rPr>
              <a:t>symmetrical</a:t>
            </a:r>
            <a:r>
              <a:rPr lang="en-US" sz="2600" dirty="0" smtClean="0"/>
              <a:t>? </a:t>
            </a:r>
          </a:p>
          <a:p>
            <a:pPr>
              <a:lnSpc>
                <a:spcPct val="90000"/>
              </a:lnSpc>
              <a:buFontTx/>
              <a:buNone/>
              <a:defRPr/>
            </a:pPr>
            <a:endParaRPr lang="en-US" sz="2600" dirty="0" smtClean="0"/>
          </a:p>
          <a:p>
            <a:pPr indent="0">
              <a:lnSpc>
                <a:spcPct val="90000"/>
              </a:lnSpc>
              <a:buFontTx/>
              <a:buNone/>
              <a:defRPr/>
            </a:pPr>
            <a:r>
              <a:rPr lang="en-US" sz="2600" dirty="0" smtClean="0"/>
              <a:t>Look at the capital letters of the </a:t>
            </a:r>
          </a:p>
          <a:p>
            <a:pPr>
              <a:lnSpc>
                <a:spcPct val="90000"/>
              </a:lnSpc>
              <a:buFontTx/>
              <a:buNone/>
              <a:defRPr/>
            </a:pPr>
            <a:r>
              <a:rPr lang="en-US" sz="2600" dirty="0" smtClean="0"/>
              <a:t>	alphabet to  identify which ones are symmetrical.   </a:t>
            </a:r>
          </a:p>
          <a:p>
            <a:pPr>
              <a:lnSpc>
                <a:spcPct val="90000"/>
              </a:lnSpc>
              <a:buFontTx/>
              <a:buNone/>
              <a:defRPr/>
            </a:pPr>
            <a:endParaRPr lang="en-US" sz="2600" dirty="0" smtClean="0"/>
          </a:p>
          <a:p>
            <a:pPr indent="0">
              <a:lnSpc>
                <a:spcPct val="90000"/>
              </a:lnSpc>
              <a:buFontTx/>
              <a:buNone/>
              <a:defRPr/>
            </a:pPr>
            <a:r>
              <a:rPr lang="en-US" sz="2600" dirty="0" smtClean="0"/>
              <a:t>1. Let’s </a:t>
            </a:r>
            <a:r>
              <a:rPr lang="en-US" sz="2600" dirty="0" smtClean="0">
                <a:hlinkClick r:id="rId3"/>
              </a:rPr>
              <a:t>graph</a:t>
            </a:r>
            <a:r>
              <a:rPr lang="en-US" sz="2600" dirty="0" smtClean="0"/>
              <a:t> our results.</a:t>
            </a:r>
          </a:p>
          <a:p>
            <a:pPr>
              <a:lnSpc>
                <a:spcPct val="90000"/>
              </a:lnSpc>
              <a:buFontTx/>
              <a:buNone/>
              <a:defRPr/>
            </a:pPr>
            <a:endParaRPr lang="en-US" sz="2000" dirty="0" smtClean="0"/>
          </a:p>
          <a:p>
            <a:pPr>
              <a:lnSpc>
                <a:spcPct val="90000"/>
              </a:lnSpc>
              <a:buFontTx/>
              <a:buNone/>
              <a:defRPr/>
            </a:pPr>
            <a:r>
              <a:rPr lang="en-US" sz="2000" dirty="0" smtClean="0"/>
              <a:t> </a:t>
            </a:r>
            <a:endParaRPr lang="en-US" sz="1800" dirty="0"/>
          </a:p>
          <a:p>
            <a:pPr marL="0" indent="-274320" eaLnBrk="1" fontAlgn="auto" hangingPunct="1">
              <a:lnSpc>
                <a:spcPct val="90000"/>
              </a:lnSpc>
              <a:spcBef>
                <a:spcPts val="0"/>
              </a:spcBef>
              <a:spcAft>
                <a:spcPts val="0"/>
              </a:spcAft>
              <a:buFontTx/>
              <a:buNone/>
              <a:defRPr/>
            </a:pPr>
            <a:endParaRPr lang="en-US" sz="1800" dirty="0"/>
          </a:p>
          <a:p>
            <a:pPr marL="0" indent="-274320" eaLnBrk="1" fontAlgn="auto" hangingPunct="1">
              <a:lnSpc>
                <a:spcPct val="90000"/>
              </a:lnSpc>
              <a:spcBef>
                <a:spcPts val="0"/>
              </a:spcBef>
              <a:spcAft>
                <a:spcPts val="0"/>
              </a:spcAft>
              <a:buFontTx/>
              <a:buNone/>
              <a:defRPr/>
            </a:pPr>
            <a:endParaRPr lang="en-US" sz="1800" dirty="0" smtClean="0"/>
          </a:p>
          <a:p>
            <a:pPr marL="0" indent="-274320" eaLnBrk="1" fontAlgn="auto" hangingPunct="1">
              <a:lnSpc>
                <a:spcPct val="90000"/>
              </a:lnSpc>
              <a:spcBef>
                <a:spcPts val="0"/>
              </a:spcBef>
              <a:spcAft>
                <a:spcPts val="0"/>
              </a:spcAft>
              <a:buFontTx/>
              <a:buNone/>
              <a:defRPr/>
            </a:pPr>
            <a:endParaRPr lang="en-US" b="1" dirty="0">
              <a:solidFill>
                <a:srgbClr val="D05400"/>
              </a:solidFill>
            </a:endParaRPr>
          </a:p>
          <a:p>
            <a:pPr marL="0" indent="-274320" eaLnBrk="1" fontAlgn="auto" hangingPunct="1">
              <a:lnSpc>
                <a:spcPct val="90000"/>
              </a:lnSpc>
              <a:spcBef>
                <a:spcPts val="0"/>
              </a:spcBef>
              <a:spcAft>
                <a:spcPts val="0"/>
              </a:spcAft>
              <a:buFontTx/>
              <a:buNone/>
              <a:defRPr/>
            </a:pPr>
            <a:endParaRPr lang="en-US" sz="2000" dirty="0"/>
          </a:p>
        </p:txBody>
      </p:sp>
      <p:sp>
        <p:nvSpPr>
          <p:cNvPr id="2060" name="Rectangle 12"/>
          <p:cNvSpPr>
            <a:spLocks noChangeArrowheads="1"/>
          </p:cNvSpPr>
          <p:nvPr/>
        </p:nvSpPr>
        <p:spPr bwMode="auto">
          <a:xfrm>
            <a:off x="754062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4" action="ppaction://hlinksldjump"/>
              </a:rPr>
              <a:t>1</a:t>
            </a:r>
            <a:endParaRPr lang="en-US" sz="2000" b="1" dirty="0">
              <a:effectLst>
                <a:outerShdw blurRad="38100" dist="38100" dir="2700000" algn="tl">
                  <a:srgbClr val="FFFFFF"/>
                </a:outerShdw>
              </a:effectLst>
            </a:endParaRPr>
          </a:p>
        </p:txBody>
      </p:sp>
      <p:sp>
        <p:nvSpPr>
          <p:cNvPr id="2061" name="Rectangle 13"/>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5" action="ppaction://hlinksldjump"/>
              </a:rPr>
              <a:t>2</a:t>
            </a:r>
            <a:endParaRPr lang="en-US" sz="2000" b="1" dirty="0">
              <a:effectLst>
                <a:outerShdw blurRad="38100" dist="38100" dir="2700000" algn="tl">
                  <a:srgbClr val="C0C0C0"/>
                </a:outerShdw>
              </a:effectLst>
            </a:endParaRPr>
          </a:p>
        </p:txBody>
      </p:sp>
      <p:sp>
        <p:nvSpPr>
          <p:cNvPr id="2062" name="Rectangle 14"/>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6" action="ppaction://hlinksldjump"/>
              </a:rPr>
              <a:t>3</a:t>
            </a:r>
            <a:endParaRPr lang="en-US" sz="2000" b="1">
              <a:effectLst>
                <a:outerShdw blurRad="38100" dist="38100" dir="2700000" algn="tl">
                  <a:srgbClr val="C0C0C0"/>
                </a:outerShdw>
              </a:effectLst>
            </a:endParaRPr>
          </a:p>
        </p:txBody>
      </p:sp>
      <p:sp>
        <p:nvSpPr>
          <p:cNvPr id="2063" name="Rectangle 15"/>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7" action="ppaction://hlinksldjump"/>
              </a:rPr>
              <a:t>6</a:t>
            </a:r>
            <a:endParaRPr lang="en-US" sz="2000" b="1">
              <a:effectLst>
                <a:outerShdw blurRad="38100" dist="38100" dir="2700000" algn="tl">
                  <a:srgbClr val="C0C0C0"/>
                </a:outerShdw>
              </a:effectLst>
            </a:endParaRPr>
          </a:p>
        </p:txBody>
      </p:sp>
      <p:sp>
        <p:nvSpPr>
          <p:cNvPr id="2064" name="Rectangle 16"/>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8" action="ppaction://hlinksldjump"/>
              </a:rPr>
              <a:t>5</a:t>
            </a:r>
            <a:endParaRPr lang="en-US" sz="2000" b="1">
              <a:effectLst>
                <a:outerShdw blurRad="38100" dist="38100" dir="2700000" algn="tl">
                  <a:srgbClr val="C0C0C0"/>
                </a:outerShdw>
              </a:effectLst>
            </a:endParaRPr>
          </a:p>
        </p:txBody>
      </p:sp>
      <p:sp>
        <p:nvSpPr>
          <p:cNvPr id="2065" name="Rectangle 17"/>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9" action="ppaction://hlinksldjump"/>
              </a:rPr>
              <a:t>4</a:t>
            </a:r>
            <a:endParaRPr lang="en-US" sz="2000" b="1">
              <a:effectLst>
                <a:outerShdw blurRad="38100" dist="38100" dir="2700000" algn="tl">
                  <a:srgbClr val="C0C0C0"/>
                </a:outerShdw>
              </a:effectLst>
            </a:endParaRPr>
          </a:p>
        </p:txBody>
      </p:sp>
      <p:sp>
        <p:nvSpPr>
          <p:cNvPr id="2066" name="AutoShape 18"/>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sp>
        <p:nvSpPr>
          <p:cNvPr id="36" name="Rectangle 35"/>
          <p:cNvSpPr/>
          <p:nvPr/>
        </p:nvSpPr>
        <p:spPr>
          <a:xfrm>
            <a:off x="395288" y="6019800"/>
            <a:ext cx="7772400" cy="523220"/>
          </a:xfrm>
          <a:prstGeom prst="rect">
            <a:avLst/>
          </a:prstGeom>
          <a:solidFill>
            <a:schemeClr val="accent6">
              <a:lumMod val="75000"/>
            </a:schemeClr>
          </a:solidFill>
          <a:effectLst>
            <a:outerShdw blurRad="63500" sx="102000" sy="102000" algn="ctr" rotWithShape="0">
              <a:prstClr val="black">
                <a:alpha val="40000"/>
              </a:prstClr>
            </a:outerShdw>
            <a:reflection blurRad="6350" stA="50000" endA="300" endPos="38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Where do we find symmetry in our everyday life?</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Rectangle 9"/>
          <p:cNvSpPr txBox="1">
            <a:spLocks noChangeArrowheads="1"/>
          </p:cNvSpPr>
          <p:nvPr/>
        </p:nvSpPr>
        <p:spPr>
          <a:xfrm>
            <a:off x="182562" y="152400"/>
            <a:ext cx="6751638" cy="609600"/>
          </a:xfrm>
          <a:prstGeom prst="rect">
            <a:avLst/>
          </a:prstGeom>
        </p:spPr>
        <p:txBody>
          <a:bodyPr anchor="b">
            <a:noAutofit/>
            <a:scene3d>
              <a:camera prst="orthographicFront"/>
              <a:lightRig rig="soft" dir="t">
                <a:rot lat="0" lon="0" rev="2100000"/>
              </a:lightRig>
            </a:scene3d>
            <a:sp3d prstMaterial="matte">
              <a:bevelT w="38100" h="38100"/>
            </a:sp3d>
          </a:bodyPr>
          <a:lstStyle/>
          <a:p>
            <a:pPr fontAlgn="auto">
              <a:spcBef>
                <a:spcPts val="0"/>
              </a:spcBef>
              <a:spcAft>
                <a:spcPts val="0"/>
              </a:spcAft>
              <a:defRPr/>
            </a:pPr>
            <a:r>
              <a:rPr lang="en-US" sz="3600" b="1" dirty="0">
                <a:solidFill>
                  <a:srgbClr val="D05400"/>
                </a:solidFill>
                <a:latin typeface="Candara" pitchFamily="34" charset="0"/>
              </a:rPr>
              <a:t> </a:t>
            </a:r>
            <a:r>
              <a:rPr lang="en-US" sz="3600" b="1" dirty="0" smtClean="0">
                <a:solidFill>
                  <a:schemeClr val="accent6">
                    <a:lumMod val="20000"/>
                    <a:lumOff val="80000"/>
                  </a:schemeClr>
                </a:solidFill>
                <a:effectLst>
                  <a:outerShdw blurRad="38100" dist="38100" dir="2700000" algn="tl">
                    <a:srgbClr val="000000">
                      <a:alpha val="43137"/>
                    </a:srgbClr>
                  </a:outerShdw>
                </a:effectLst>
                <a:latin typeface="Candara" pitchFamily="34" charset="0"/>
              </a:rPr>
              <a:t>Desperately Seeking Symmetry</a:t>
            </a:r>
            <a:endParaRPr lang="en-US" sz="3600" b="1" dirty="0">
              <a:solidFill>
                <a:schemeClr val="accent6">
                  <a:lumMod val="20000"/>
                  <a:lumOff val="80000"/>
                </a:schemeClr>
              </a:solidFill>
              <a:effectLst>
                <a:outerShdw blurRad="38100" dist="38100" dir="2700000" algn="tl">
                  <a:srgbClr val="000000">
                    <a:alpha val="43137"/>
                  </a:srgbClr>
                </a:outerShdw>
              </a:effectLst>
              <a:latin typeface="Candara" pitchFamily="34" charset="0"/>
              <a:ea typeface="+mj-lt"/>
              <a:cs typeface="+mj-lt"/>
            </a:endParaRPr>
          </a:p>
        </p:txBody>
      </p:sp>
      <p:sp>
        <p:nvSpPr>
          <p:cNvPr id="14" name="TextBox 13"/>
          <p:cNvSpPr txBox="1"/>
          <p:nvPr/>
        </p:nvSpPr>
        <p:spPr>
          <a:xfrm>
            <a:off x="6659562" y="5486400"/>
            <a:ext cx="4876800" cy="276999"/>
          </a:xfrm>
          <a:prstGeom prst="rect">
            <a:avLst/>
          </a:prstGeom>
          <a:noFill/>
        </p:spPr>
        <p:txBody>
          <a:bodyPr wrap="square" rtlCol="0">
            <a:spAutoFit/>
          </a:bodyPr>
          <a:lstStyle/>
          <a:p>
            <a:r>
              <a:rPr lang="en-US" sz="1200" dirty="0" smtClean="0">
                <a:latin typeface="Candara" pitchFamily="34" charset="0"/>
              </a:rPr>
              <a:t>Image Source: www.wordle.com</a:t>
            </a:r>
            <a:endParaRPr lang="en-US" sz="1200" dirty="0">
              <a:latin typeface="Candara" pitchFamily="34" charset="0"/>
            </a:endParaRPr>
          </a:p>
        </p:txBody>
      </p:sp>
      <p:pic>
        <p:nvPicPr>
          <p:cNvPr id="17" name="Content Placeholder 16"/>
          <p:cNvPicPr>
            <a:picLocks noGrp="1"/>
          </p:cNvPicPr>
          <p:nvPr>
            <p:ph sz="half" idx="2"/>
          </p:nvPr>
        </p:nvPicPr>
        <p:blipFill>
          <a:blip r:embed="rId10" cstate="print"/>
          <a:srcRect l="19424" t="32817" r="20043" b="22972"/>
          <a:stretch>
            <a:fillRect/>
          </a:stretch>
        </p:blipFill>
        <p:spPr bwMode="auto">
          <a:xfrm>
            <a:off x="6049962" y="2362200"/>
            <a:ext cx="5791201"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4962" y="228600"/>
            <a:ext cx="4267200" cy="533400"/>
          </a:xfrm>
        </p:spPr>
        <p:txBody>
          <a:bodyPr>
            <a:noAutofit/>
          </a:bodyPr>
          <a:lstStyle/>
          <a:p>
            <a:pPr algn="l" eaLnBrk="1" fontAlgn="auto" hangingPunct="1">
              <a:spcBef>
                <a:spcPts val="0"/>
              </a:spcBef>
              <a:spcAft>
                <a:spcPts val="0"/>
              </a:spcAft>
              <a:defRPr/>
            </a:pPr>
            <a:r>
              <a:rPr sz="2800">
                <a:solidFill>
                  <a:schemeClr val="tx2">
                    <a:shade val="85000"/>
                    <a:satMod val="150000"/>
                  </a:schemeClr>
                </a:solidFill>
              </a:rPr>
              <a:t>2. Information Sources</a:t>
            </a:r>
          </a:p>
        </p:txBody>
      </p:sp>
      <p:sp>
        <p:nvSpPr>
          <p:cNvPr id="4099" name="Rectangle 4"/>
          <p:cNvSpPr>
            <a:spLocks noGrp="1" noChangeArrowheads="1"/>
          </p:cNvSpPr>
          <p:nvPr>
            <p:ph type="body" sz="half" idx="1"/>
          </p:nvPr>
        </p:nvSpPr>
        <p:spPr>
          <a:xfrm>
            <a:off x="487363" y="914400"/>
            <a:ext cx="6477000" cy="5334000"/>
          </a:xfrm>
          <a:solidFill>
            <a:schemeClr val="bg2"/>
          </a:solidFill>
        </p:spPr>
        <p:txBody>
          <a:bodyPr/>
          <a:lstStyle/>
          <a:p>
            <a:pPr indent="0">
              <a:lnSpc>
                <a:spcPct val="90000"/>
              </a:lnSpc>
              <a:buFontTx/>
              <a:buNone/>
            </a:pPr>
            <a:r>
              <a:rPr lang="en-US" sz="2400" dirty="0" smtClean="0"/>
              <a:t>First let’s watch a video on </a:t>
            </a:r>
            <a:r>
              <a:rPr lang="en-US" sz="2400" dirty="0" smtClean="0">
                <a:hlinkClick r:id="rId2"/>
              </a:rPr>
              <a:t>Symmetry</a:t>
            </a:r>
            <a:r>
              <a:rPr lang="en-US" sz="2400" dirty="0" smtClean="0"/>
              <a:t> (Safari Video).</a:t>
            </a:r>
          </a:p>
          <a:p>
            <a:pPr>
              <a:lnSpc>
                <a:spcPct val="90000"/>
              </a:lnSpc>
              <a:buFontTx/>
              <a:buNone/>
            </a:pPr>
            <a:endParaRPr lang="en-US" sz="2400" dirty="0" smtClean="0"/>
          </a:p>
          <a:p>
            <a:pPr indent="0">
              <a:lnSpc>
                <a:spcPct val="90000"/>
              </a:lnSpc>
              <a:buFontTx/>
              <a:buNone/>
            </a:pPr>
            <a:r>
              <a:rPr lang="en-US" sz="2400" dirty="0" smtClean="0"/>
              <a:t>Next we will make sure we understand </a:t>
            </a:r>
            <a:r>
              <a:rPr lang="en-US" sz="2400" dirty="0" smtClean="0">
                <a:hlinkClick r:id="rId3"/>
              </a:rPr>
              <a:t>symmetry</a:t>
            </a:r>
            <a:r>
              <a:rPr lang="en-US" sz="2400" dirty="0" smtClean="0"/>
              <a:t> with an interactive demonstration online. (There is an alternative </a:t>
            </a:r>
            <a:r>
              <a:rPr lang="en-US" sz="2400" dirty="0" smtClean="0">
                <a:hlinkClick r:id="rId4"/>
              </a:rPr>
              <a:t>version</a:t>
            </a:r>
            <a:r>
              <a:rPr lang="en-US" sz="2400" dirty="0" smtClean="0"/>
              <a:t> that does not require an internet connection.  It requires ActiveInspire)</a:t>
            </a:r>
          </a:p>
          <a:p>
            <a:pPr>
              <a:lnSpc>
                <a:spcPct val="90000"/>
              </a:lnSpc>
              <a:buFontTx/>
              <a:buNone/>
            </a:pPr>
            <a:endParaRPr lang="en-US" sz="2400" dirty="0" smtClean="0"/>
          </a:p>
          <a:p>
            <a:pPr indent="0">
              <a:lnSpc>
                <a:spcPct val="90000"/>
              </a:lnSpc>
              <a:buFontTx/>
              <a:buNone/>
            </a:pPr>
            <a:r>
              <a:rPr lang="en-US" sz="2400" dirty="0" smtClean="0"/>
              <a:t>Finally, let’s practice working with symmetry.</a:t>
            </a:r>
          </a:p>
          <a:p>
            <a:pPr>
              <a:lnSpc>
                <a:spcPct val="90000"/>
              </a:lnSpc>
              <a:buFontTx/>
              <a:buNone/>
            </a:pPr>
            <a:endParaRPr lang="en-US" sz="2400" dirty="0" smtClean="0"/>
          </a:p>
          <a:p>
            <a:pPr indent="0">
              <a:lnSpc>
                <a:spcPct val="90000"/>
              </a:lnSpc>
            </a:pPr>
            <a:r>
              <a:rPr lang="en-US" sz="2400" dirty="0" smtClean="0"/>
              <a:t>Be a </a:t>
            </a:r>
            <a:r>
              <a:rPr lang="en-US" sz="2400" dirty="0" smtClean="0">
                <a:hlinkClick r:id="rId5"/>
              </a:rPr>
              <a:t>Symmetry Artist</a:t>
            </a:r>
            <a:endParaRPr lang="en-US" sz="2400" dirty="0" smtClean="0"/>
          </a:p>
          <a:p>
            <a:pPr>
              <a:lnSpc>
                <a:spcPct val="90000"/>
              </a:lnSpc>
              <a:buNone/>
            </a:pPr>
            <a:endParaRPr lang="en-US" sz="1800" dirty="0" smtClean="0"/>
          </a:p>
          <a:p>
            <a:pPr lvl="1">
              <a:lnSpc>
                <a:spcPct val="90000"/>
              </a:lnSpc>
              <a:buNone/>
            </a:pPr>
            <a:endParaRPr lang="en-US" sz="1800" dirty="0" smtClean="0"/>
          </a:p>
          <a:p>
            <a:pPr lvl="1">
              <a:lnSpc>
                <a:spcPct val="90000"/>
              </a:lnSpc>
            </a:pPr>
            <a:endParaRPr lang="en-US" sz="1800" dirty="0" smtClean="0"/>
          </a:p>
          <a:p>
            <a:pPr>
              <a:lnSpc>
                <a:spcPct val="90000"/>
              </a:lnSpc>
              <a:buFontTx/>
              <a:buNone/>
            </a:pPr>
            <a:endParaRPr lang="en-US" sz="1800" dirty="0" smtClean="0"/>
          </a:p>
          <a:p>
            <a:pPr>
              <a:lnSpc>
                <a:spcPct val="90000"/>
              </a:lnSpc>
              <a:buFontTx/>
              <a:buNone/>
            </a:pPr>
            <a:endParaRPr lang="en-US" sz="2000" dirty="0" smtClean="0"/>
          </a:p>
        </p:txBody>
      </p:sp>
      <p:sp>
        <p:nvSpPr>
          <p:cNvPr id="6157" name="Rectangle 13"/>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6" action="ppaction://hlinksldjump"/>
              </a:rPr>
              <a:t>1</a:t>
            </a:r>
            <a:endParaRPr lang="en-US" sz="2000" b="1" dirty="0">
              <a:effectLst>
                <a:outerShdw blurRad="38100" dist="38100" dir="2700000" algn="tl">
                  <a:srgbClr val="C0C0C0"/>
                </a:outerShdw>
              </a:effectLst>
            </a:endParaRPr>
          </a:p>
        </p:txBody>
      </p:sp>
      <p:sp>
        <p:nvSpPr>
          <p:cNvPr id="6158" name="Rectangle 14"/>
          <p:cNvSpPr>
            <a:spLocks noChangeArrowheads="1"/>
          </p:cNvSpPr>
          <p:nvPr/>
        </p:nvSpPr>
        <p:spPr bwMode="auto">
          <a:xfrm>
            <a:off x="8153400"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hlinkClick r:id="rId7" action="ppaction://hlinksldjump"/>
              </a:rPr>
              <a:t>2</a:t>
            </a:r>
            <a:endParaRPr lang="en-US" sz="2000" b="1">
              <a:effectLst>
                <a:outerShdw blurRad="38100" dist="38100" dir="2700000" algn="tl">
                  <a:srgbClr val="FFFFFF"/>
                </a:outerShdw>
              </a:effectLst>
            </a:endParaRPr>
          </a:p>
        </p:txBody>
      </p:sp>
      <p:sp>
        <p:nvSpPr>
          <p:cNvPr id="6159" name="Rectangle 15"/>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8" action="ppaction://hlinksldjump"/>
              </a:rPr>
              <a:t>3</a:t>
            </a:r>
            <a:endParaRPr lang="en-US" sz="2000" b="1">
              <a:effectLst>
                <a:outerShdw blurRad="38100" dist="38100" dir="2700000" algn="tl">
                  <a:srgbClr val="C0C0C0"/>
                </a:outerShdw>
              </a:effectLst>
            </a:endParaRPr>
          </a:p>
        </p:txBody>
      </p:sp>
      <p:sp>
        <p:nvSpPr>
          <p:cNvPr id="6160" name="Rectangle 16"/>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9" action="ppaction://hlinksldjump"/>
              </a:rPr>
              <a:t>6</a:t>
            </a:r>
            <a:endParaRPr lang="en-US" sz="2000" b="1" dirty="0">
              <a:effectLst>
                <a:outerShdw blurRad="38100" dist="38100" dir="2700000" algn="tl">
                  <a:srgbClr val="C0C0C0"/>
                </a:outerShdw>
              </a:effectLst>
            </a:endParaRPr>
          </a:p>
        </p:txBody>
      </p:sp>
      <p:sp>
        <p:nvSpPr>
          <p:cNvPr id="6161" name="Rectangle 17"/>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0" action="ppaction://hlinksldjump"/>
              </a:rPr>
              <a:t>5</a:t>
            </a:r>
            <a:endParaRPr lang="en-US" sz="2000" b="1">
              <a:effectLst>
                <a:outerShdw blurRad="38100" dist="38100" dir="2700000" algn="tl">
                  <a:srgbClr val="C0C0C0"/>
                </a:outerShdw>
              </a:effectLst>
            </a:endParaRPr>
          </a:p>
        </p:txBody>
      </p:sp>
      <p:sp>
        <p:nvSpPr>
          <p:cNvPr id="6162" name="Rectangle 18"/>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1" action="ppaction://hlinksldjump"/>
              </a:rPr>
              <a:t>4</a:t>
            </a:r>
            <a:endParaRPr lang="en-US" sz="2000" b="1">
              <a:effectLst>
                <a:outerShdw blurRad="38100" dist="38100" dir="2700000" algn="tl">
                  <a:srgbClr val="C0C0C0"/>
                </a:outerShdw>
              </a:effectLst>
            </a:endParaRPr>
          </a:p>
        </p:txBody>
      </p:sp>
      <p:sp>
        <p:nvSpPr>
          <p:cNvPr id="6163" name="AutoShape 19"/>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sp>
        <p:nvSpPr>
          <p:cNvPr id="13" name="TextBox 12"/>
          <p:cNvSpPr txBox="1"/>
          <p:nvPr/>
        </p:nvSpPr>
        <p:spPr>
          <a:xfrm>
            <a:off x="7497762" y="5867400"/>
            <a:ext cx="4267200" cy="276999"/>
          </a:xfrm>
          <a:prstGeom prst="rect">
            <a:avLst/>
          </a:prstGeom>
          <a:noFill/>
        </p:spPr>
        <p:txBody>
          <a:bodyPr wrap="square" rtlCol="0">
            <a:spAutoFit/>
          </a:bodyPr>
          <a:lstStyle/>
          <a:p>
            <a:r>
              <a:rPr lang="en-US" sz="1200" dirty="0" smtClean="0">
                <a:latin typeface="Candara" pitchFamily="34" charset="0"/>
              </a:rPr>
              <a:t>Image Source: www.clipart.com</a:t>
            </a:r>
            <a:endParaRPr lang="en-US" sz="1200" dirty="0">
              <a:latin typeface="Candara" pitchFamily="34" charset="0"/>
            </a:endParaRPr>
          </a:p>
        </p:txBody>
      </p:sp>
      <p:pic>
        <p:nvPicPr>
          <p:cNvPr id="18" name="Content Placeholder 17" descr="garden.jpg"/>
          <p:cNvPicPr>
            <a:picLocks noGrp="1" noChangeAspect="1"/>
          </p:cNvPicPr>
          <p:nvPr>
            <p:ph sz="half" idx="2"/>
          </p:nvPr>
        </p:nvPicPr>
        <p:blipFill>
          <a:blip r:embed="rId12" cstate="print"/>
          <a:stretch>
            <a:fillRect/>
          </a:stretch>
        </p:blipFill>
        <p:spPr>
          <a:xfrm>
            <a:off x="8335962" y="914400"/>
            <a:ext cx="3625700" cy="2288723"/>
          </a:xfrm>
          <a:prstGeom prst="rect">
            <a:avLst/>
          </a:prstGeom>
          <a:ln>
            <a:noFill/>
          </a:ln>
          <a:effectLst>
            <a:softEdge rad="112500"/>
          </a:effectLst>
        </p:spPr>
      </p:pic>
      <p:pic>
        <p:nvPicPr>
          <p:cNvPr id="20" name="Picture 19" descr="garden2.jpg"/>
          <p:cNvPicPr>
            <a:picLocks noChangeAspect="1"/>
          </p:cNvPicPr>
          <p:nvPr/>
        </p:nvPicPr>
        <p:blipFill>
          <a:blip r:embed="rId13" cstate="print"/>
          <a:stretch>
            <a:fillRect/>
          </a:stretch>
        </p:blipFill>
        <p:spPr>
          <a:xfrm>
            <a:off x="6888162" y="3276600"/>
            <a:ext cx="3886200" cy="25114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4962" y="228600"/>
            <a:ext cx="4370546" cy="639762"/>
          </a:xfrm>
        </p:spPr>
        <p:txBody>
          <a:bodyPr>
            <a:noAutofit/>
          </a:bodyPr>
          <a:lstStyle/>
          <a:p>
            <a:pPr algn="l" eaLnBrk="1" fontAlgn="auto" hangingPunct="1">
              <a:spcBef>
                <a:spcPts val="0"/>
              </a:spcBef>
              <a:spcAft>
                <a:spcPts val="0"/>
              </a:spcAft>
              <a:defRPr/>
            </a:pPr>
            <a:r>
              <a:rPr sz="2800" dirty="0">
                <a:solidFill>
                  <a:schemeClr val="tx2">
                    <a:shade val="85000"/>
                    <a:satMod val="150000"/>
                  </a:schemeClr>
                </a:solidFill>
              </a:rPr>
              <a:t>3. </a:t>
            </a:r>
            <a:r>
              <a:rPr sz="2800" dirty="0" smtClean="0">
                <a:solidFill>
                  <a:schemeClr val="tx2">
                    <a:shade val="85000"/>
                    <a:satMod val="150000"/>
                  </a:schemeClr>
                </a:solidFill>
              </a:rPr>
              <a:t>Student </a:t>
            </a:r>
            <a:r>
              <a:rPr sz="2800" dirty="0">
                <a:solidFill>
                  <a:schemeClr val="tx2">
                    <a:shade val="85000"/>
                    <a:satMod val="150000"/>
                  </a:schemeClr>
                </a:solidFill>
              </a:rPr>
              <a:t>Activity</a:t>
            </a:r>
          </a:p>
        </p:txBody>
      </p:sp>
      <p:sp>
        <p:nvSpPr>
          <p:cNvPr id="5123" name="Text Placeholder 15"/>
          <p:cNvSpPr>
            <a:spLocks noGrp="1"/>
          </p:cNvSpPr>
          <p:nvPr>
            <p:ph type="body" sz="half" idx="1"/>
          </p:nvPr>
        </p:nvSpPr>
        <p:spPr>
          <a:xfrm>
            <a:off x="411163" y="1066800"/>
            <a:ext cx="5791200" cy="5562600"/>
          </a:xfrm>
        </p:spPr>
        <p:txBody>
          <a:bodyPr/>
          <a:lstStyle/>
          <a:p>
            <a:pPr indent="0">
              <a:lnSpc>
                <a:spcPct val="80000"/>
              </a:lnSpc>
              <a:buFontTx/>
              <a:buNone/>
            </a:pPr>
            <a:r>
              <a:rPr lang="en-US" sz="2400" dirty="0" smtClean="0"/>
              <a:t>Geometry is all around us.  Take a minute and look around to find different shapes that you see in your room.  Look for things that are symmetrical.  Raise your hand when you have found five objects that show symmetry.</a:t>
            </a:r>
          </a:p>
          <a:p>
            <a:pPr>
              <a:lnSpc>
                <a:spcPct val="80000"/>
              </a:lnSpc>
              <a:buFontTx/>
              <a:buNone/>
            </a:pPr>
            <a:endParaRPr lang="en-US" sz="2400" dirty="0" smtClean="0"/>
          </a:p>
          <a:p>
            <a:pPr indent="0">
              <a:lnSpc>
                <a:spcPct val="80000"/>
              </a:lnSpc>
              <a:buFontTx/>
              <a:buNone/>
            </a:pPr>
            <a:r>
              <a:rPr lang="en-US" sz="2400" dirty="0" smtClean="0"/>
              <a:t>Now that you have a better understanding of symmetry, let’s go on a symmetry hunt.   As we tour the school, use a Flipcam or another camera to take pictures of objects that have symmetry. </a:t>
            </a:r>
          </a:p>
          <a:p>
            <a:pPr marL="685800" indent="-342900">
              <a:lnSpc>
                <a:spcPct val="80000"/>
              </a:lnSpc>
            </a:pPr>
            <a:r>
              <a:rPr lang="en-US" sz="2400" dirty="0" smtClean="0"/>
              <a:t>Take a picture of one human-made object with symmetry and one natural object of symmetry. </a:t>
            </a:r>
          </a:p>
          <a:p>
            <a:pPr marL="685800" indent="-342900">
              <a:lnSpc>
                <a:spcPct val="80000"/>
              </a:lnSpc>
            </a:pPr>
            <a:r>
              <a:rPr lang="en-US" sz="2400" dirty="0" smtClean="0"/>
              <a:t>Your teacher may direct you to draw the items if no cameras are available.</a:t>
            </a:r>
          </a:p>
          <a:p>
            <a:pPr>
              <a:lnSpc>
                <a:spcPct val="80000"/>
              </a:lnSpc>
              <a:buFontTx/>
              <a:buNone/>
            </a:pPr>
            <a:endParaRPr lang="en-US" sz="2400" dirty="0" smtClean="0"/>
          </a:p>
          <a:p>
            <a:pPr>
              <a:lnSpc>
                <a:spcPct val="80000"/>
              </a:lnSpc>
              <a:buFontTx/>
              <a:buNone/>
            </a:pPr>
            <a:endParaRPr lang="en-US" sz="2400" dirty="0" smtClean="0"/>
          </a:p>
          <a:p>
            <a:pPr>
              <a:lnSpc>
                <a:spcPct val="80000"/>
              </a:lnSpc>
              <a:buNone/>
            </a:pPr>
            <a:r>
              <a:rPr lang="en-US" sz="2400" dirty="0" smtClean="0"/>
              <a:t> </a:t>
            </a:r>
            <a:endParaRPr lang="en-US" dirty="0" smtClean="0"/>
          </a:p>
        </p:txBody>
      </p:sp>
      <p:pic>
        <p:nvPicPr>
          <p:cNvPr id="13" name="Content Placeholder 12" descr="takingpicture.jpg"/>
          <p:cNvPicPr>
            <a:picLocks noGrp="1" noChangeAspect="1"/>
          </p:cNvPicPr>
          <p:nvPr>
            <p:ph sz="half" idx="2"/>
          </p:nvPr>
        </p:nvPicPr>
        <p:blipFill>
          <a:blip r:embed="rId2" cstate="print"/>
          <a:stretch>
            <a:fillRect/>
          </a:stretch>
        </p:blipFill>
        <p:spPr>
          <a:xfrm>
            <a:off x="6430962" y="1600200"/>
            <a:ext cx="5263423" cy="3506755"/>
          </a:xfrm>
          <a:prstGeom prst="rect">
            <a:avLst/>
          </a:prstGeom>
          <a:ln>
            <a:noFill/>
          </a:ln>
          <a:effectLst>
            <a:softEdge rad="112500"/>
          </a:effectLst>
        </p:spPr>
      </p:pic>
      <p:sp>
        <p:nvSpPr>
          <p:cNvPr id="8220" name="Rectangle 28"/>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3" action="ppaction://hlinksldjump"/>
              </a:rPr>
              <a:t>1</a:t>
            </a:r>
            <a:endParaRPr lang="en-US" sz="2000" b="1">
              <a:effectLst>
                <a:outerShdw blurRad="38100" dist="38100" dir="2700000" algn="tl">
                  <a:srgbClr val="C0C0C0"/>
                </a:outerShdw>
              </a:effectLst>
            </a:endParaRPr>
          </a:p>
        </p:txBody>
      </p:sp>
      <p:sp>
        <p:nvSpPr>
          <p:cNvPr id="8221" name="Rectangle 29"/>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4" action="ppaction://hlinksldjump"/>
              </a:rPr>
              <a:t>2</a:t>
            </a:r>
            <a:endParaRPr lang="en-US" sz="2000" b="1">
              <a:effectLst>
                <a:outerShdw blurRad="38100" dist="38100" dir="2700000" algn="tl">
                  <a:srgbClr val="C0C0C0"/>
                </a:outerShdw>
              </a:effectLst>
            </a:endParaRPr>
          </a:p>
        </p:txBody>
      </p:sp>
      <p:sp>
        <p:nvSpPr>
          <p:cNvPr id="8222" name="Rectangle 30"/>
          <p:cNvSpPr>
            <a:spLocks noChangeArrowheads="1"/>
          </p:cNvSpPr>
          <p:nvPr/>
        </p:nvSpPr>
        <p:spPr bwMode="auto">
          <a:xfrm>
            <a:off x="876617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hlinkClick r:id="rId5" action="ppaction://hlinksldjump"/>
              </a:rPr>
              <a:t>3</a:t>
            </a:r>
            <a:endParaRPr lang="en-US" sz="2000" b="1">
              <a:effectLst>
                <a:outerShdw blurRad="38100" dist="38100" dir="2700000" algn="tl">
                  <a:srgbClr val="FFFFFF"/>
                </a:outerShdw>
              </a:effectLst>
            </a:endParaRPr>
          </a:p>
        </p:txBody>
      </p:sp>
      <p:sp>
        <p:nvSpPr>
          <p:cNvPr id="8223" name="Rectangle 31"/>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6" action="ppaction://hlinksldjump"/>
              </a:rPr>
              <a:t>6</a:t>
            </a:r>
            <a:endParaRPr lang="en-US" sz="2000" b="1">
              <a:effectLst>
                <a:outerShdw blurRad="38100" dist="38100" dir="2700000" algn="tl">
                  <a:srgbClr val="C0C0C0"/>
                </a:outerShdw>
              </a:effectLst>
            </a:endParaRPr>
          </a:p>
        </p:txBody>
      </p:sp>
      <p:sp>
        <p:nvSpPr>
          <p:cNvPr id="8224" name="Rectangle 32"/>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7" action="ppaction://hlinksldjump"/>
              </a:rPr>
              <a:t>5</a:t>
            </a:r>
            <a:endParaRPr lang="en-US" sz="2000" b="1">
              <a:effectLst>
                <a:outerShdw blurRad="38100" dist="38100" dir="2700000" algn="tl">
                  <a:srgbClr val="C0C0C0"/>
                </a:outerShdw>
              </a:effectLst>
            </a:endParaRPr>
          </a:p>
        </p:txBody>
      </p:sp>
      <p:sp>
        <p:nvSpPr>
          <p:cNvPr id="8225" name="Rectangle 33"/>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8" action="ppaction://hlinksldjump"/>
              </a:rPr>
              <a:t>4</a:t>
            </a:r>
            <a:endParaRPr lang="en-US" sz="2000" b="1">
              <a:effectLst>
                <a:outerShdw blurRad="38100" dist="38100" dir="2700000" algn="tl">
                  <a:srgbClr val="C0C0C0"/>
                </a:outerShdw>
              </a:effectLst>
            </a:endParaRPr>
          </a:p>
        </p:txBody>
      </p:sp>
      <p:sp>
        <p:nvSpPr>
          <p:cNvPr id="8226" name="AutoShape 34"/>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sp>
        <p:nvSpPr>
          <p:cNvPr id="12" name="TextBox 11"/>
          <p:cNvSpPr txBox="1"/>
          <p:nvPr/>
        </p:nvSpPr>
        <p:spPr>
          <a:xfrm>
            <a:off x="7878762" y="5105400"/>
            <a:ext cx="5486400" cy="276999"/>
          </a:xfrm>
          <a:prstGeom prst="rect">
            <a:avLst/>
          </a:prstGeom>
          <a:noFill/>
        </p:spPr>
        <p:txBody>
          <a:bodyPr wrap="square" rtlCol="0">
            <a:spAutoFit/>
          </a:bodyPr>
          <a:lstStyle/>
          <a:p>
            <a:r>
              <a:rPr lang="en-US" sz="1200" dirty="0" smtClean="0">
                <a:latin typeface="Candara" pitchFamily="34" charset="0"/>
              </a:rPr>
              <a:t>Image Source: www.clipart.com</a:t>
            </a:r>
            <a:endParaRPr lang="en-US" sz="1200" dirty="0">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258762" y="381000"/>
            <a:ext cx="6046946" cy="579438"/>
          </a:xfrm>
        </p:spPr>
        <p:txBody>
          <a:bodyPr/>
          <a:lstStyle/>
          <a:p>
            <a:pPr algn="l" eaLnBrk="1" fontAlgn="auto" hangingPunct="1">
              <a:spcBef>
                <a:spcPts val="0"/>
              </a:spcBef>
              <a:spcAft>
                <a:spcPts val="0"/>
              </a:spcAft>
              <a:defRPr/>
            </a:pPr>
            <a:r>
              <a:rPr sz="2800" dirty="0">
                <a:solidFill>
                  <a:schemeClr val="tx2">
                    <a:shade val="85000"/>
                    <a:satMod val="150000"/>
                  </a:schemeClr>
                </a:solidFill>
              </a:rPr>
              <a:t>4. </a:t>
            </a:r>
            <a:r>
              <a:rPr sz="2800" dirty="0" smtClean="0">
                <a:solidFill>
                  <a:schemeClr val="tx2">
                    <a:shade val="85000"/>
                    <a:satMod val="150000"/>
                  </a:schemeClr>
                </a:solidFill>
              </a:rPr>
              <a:t>Assessment </a:t>
            </a:r>
            <a:r>
              <a:rPr sz="2800" dirty="0">
                <a:solidFill>
                  <a:schemeClr val="tx2">
                    <a:shade val="85000"/>
                    <a:satMod val="150000"/>
                  </a:schemeClr>
                </a:solidFill>
              </a:rPr>
              <a:t>Activity</a:t>
            </a:r>
          </a:p>
        </p:txBody>
      </p:sp>
      <p:sp>
        <p:nvSpPr>
          <p:cNvPr id="6154" name="Rectangle 4"/>
          <p:cNvSpPr>
            <a:spLocks noGrp="1" noChangeArrowheads="1"/>
          </p:cNvSpPr>
          <p:nvPr>
            <p:ph type="body" sz="half" idx="1"/>
          </p:nvPr>
        </p:nvSpPr>
        <p:spPr>
          <a:xfrm>
            <a:off x="487363" y="1143000"/>
            <a:ext cx="5562600" cy="5334000"/>
          </a:xfrm>
          <a:solidFill>
            <a:schemeClr val="bg2"/>
          </a:solidFill>
        </p:spPr>
        <p:txBody>
          <a:bodyPr/>
          <a:lstStyle/>
          <a:p>
            <a:pPr indent="0">
              <a:lnSpc>
                <a:spcPct val="90000"/>
              </a:lnSpc>
              <a:buFontTx/>
              <a:buNone/>
            </a:pPr>
            <a:r>
              <a:rPr lang="en-US" sz="2400" dirty="0" smtClean="0"/>
              <a:t>After taking pictures from your walk around the school, you will display the pictures on the interactive white board or use the </a:t>
            </a:r>
            <a:r>
              <a:rPr lang="en-US" sz="2400" dirty="0" smtClean="0">
                <a:hlinkClick r:id="rId2"/>
              </a:rPr>
              <a:t>template</a:t>
            </a:r>
            <a:r>
              <a:rPr lang="en-US" sz="2400" dirty="0" smtClean="0"/>
              <a:t> to show the line of the symmetry to the rest of your learning community. </a:t>
            </a:r>
          </a:p>
          <a:p>
            <a:pPr>
              <a:lnSpc>
                <a:spcPct val="90000"/>
              </a:lnSpc>
              <a:buFontTx/>
              <a:buNone/>
            </a:pPr>
            <a:endParaRPr lang="en-US" sz="2400" dirty="0" smtClean="0"/>
          </a:p>
          <a:p>
            <a:pPr indent="0">
              <a:lnSpc>
                <a:spcPct val="90000"/>
              </a:lnSpc>
              <a:buFontTx/>
              <a:buNone/>
            </a:pPr>
            <a:r>
              <a:rPr lang="en-US" sz="2400" b="1" dirty="0" smtClean="0"/>
              <a:t>Oral Presentation:</a:t>
            </a:r>
            <a:r>
              <a:rPr lang="en-US" sz="2400" dirty="0" smtClean="0"/>
              <a:t> Share your photos and your findings about symmetry to your class. Read the </a:t>
            </a:r>
            <a:r>
              <a:rPr lang="en-US" sz="2400" dirty="0" smtClean="0">
                <a:hlinkClick r:id="rId3"/>
              </a:rPr>
              <a:t>rubric</a:t>
            </a:r>
            <a:r>
              <a:rPr lang="en-US" sz="2400" dirty="0" smtClean="0"/>
              <a:t> to prepare to give your best oral presentation. </a:t>
            </a:r>
          </a:p>
          <a:p>
            <a:pPr>
              <a:lnSpc>
                <a:spcPct val="90000"/>
              </a:lnSpc>
              <a:buNone/>
            </a:pPr>
            <a:endParaRPr lang="en-US" sz="2000" dirty="0" smtClean="0"/>
          </a:p>
        </p:txBody>
      </p:sp>
      <p:sp>
        <p:nvSpPr>
          <p:cNvPr id="10254" name="Rectangle 14"/>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4" action="ppaction://hlinksldjump"/>
              </a:rPr>
              <a:t>1</a:t>
            </a:r>
            <a:endParaRPr lang="en-US" sz="2000" b="1">
              <a:effectLst>
                <a:outerShdw blurRad="38100" dist="38100" dir="2700000" algn="tl">
                  <a:srgbClr val="C0C0C0"/>
                </a:outerShdw>
              </a:effectLst>
            </a:endParaRPr>
          </a:p>
        </p:txBody>
      </p:sp>
      <p:sp>
        <p:nvSpPr>
          <p:cNvPr id="10255" name="Rectangle 15"/>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5" action="ppaction://hlinksldjump"/>
              </a:rPr>
              <a:t>2</a:t>
            </a:r>
            <a:endParaRPr lang="en-US" sz="2000" b="1">
              <a:effectLst>
                <a:outerShdw blurRad="38100" dist="38100" dir="2700000" algn="tl">
                  <a:srgbClr val="C0C0C0"/>
                </a:outerShdw>
              </a:effectLst>
            </a:endParaRPr>
          </a:p>
        </p:txBody>
      </p:sp>
      <p:sp>
        <p:nvSpPr>
          <p:cNvPr id="10256" name="Rectangle 16"/>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6" action="ppaction://hlinksldjump"/>
              </a:rPr>
              <a:t>3</a:t>
            </a:r>
            <a:endParaRPr lang="en-US" sz="2000" b="1">
              <a:effectLst>
                <a:outerShdw blurRad="38100" dist="38100" dir="2700000" algn="tl">
                  <a:srgbClr val="C0C0C0"/>
                </a:outerShdw>
              </a:effectLst>
            </a:endParaRPr>
          </a:p>
        </p:txBody>
      </p:sp>
      <p:sp>
        <p:nvSpPr>
          <p:cNvPr id="10257" name="Rectangle 17"/>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7" action="ppaction://hlinksldjump"/>
              </a:rPr>
              <a:t>6</a:t>
            </a:r>
            <a:endParaRPr lang="en-US" sz="2000" b="1">
              <a:effectLst>
                <a:outerShdw blurRad="38100" dist="38100" dir="2700000" algn="tl">
                  <a:srgbClr val="C0C0C0"/>
                </a:outerShdw>
              </a:effectLst>
            </a:endParaRPr>
          </a:p>
        </p:txBody>
      </p:sp>
      <p:sp>
        <p:nvSpPr>
          <p:cNvPr id="10258" name="Rectangle 18"/>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8" action="ppaction://hlinksldjump"/>
              </a:rPr>
              <a:t>5</a:t>
            </a:r>
            <a:endParaRPr lang="en-US" sz="2000" b="1">
              <a:effectLst>
                <a:outerShdw blurRad="38100" dist="38100" dir="2700000" algn="tl">
                  <a:srgbClr val="C0C0C0"/>
                </a:outerShdw>
              </a:effectLst>
            </a:endParaRPr>
          </a:p>
        </p:txBody>
      </p:sp>
      <p:sp>
        <p:nvSpPr>
          <p:cNvPr id="10259" name="Rectangle 19"/>
          <p:cNvSpPr>
            <a:spLocks noChangeArrowheads="1"/>
          </p:cNvSpPr>
          <p:nvPr/>
        </p:nvSpPr>
        <p:spPr bwMode="auto">
          <a:xfrm>
            <a:off x="9378950"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hlinkClick r:id="rId9" action="ppaction://hlinksldjump"/>
              </a:rPr>
              <a:t>4</a:t>
            </a:r>
            <a:endParaRPr lang="en-US" sz="2000" b="1">
              <a:effectLst>
                <a:outerShdw blurRad="38100" dist="38100" dir="2700000" algn="tl">
                  <a:srgbClr val="FFFFFF"/>
                </a:outerShdw>
              </a:effectLst>
            </a:endParaRPr>
          </a:p>
        </p:txBody>
      </p:sp>
      <p:sp>
        <p:nvSpPr>
          <p:cNvPr id="10260" name="AutoShape 20"/>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sp>
        <p:nvSpPr>
          <p:cNvPr id="12" name="TextBox 11"/>
          <p:cNvSpPr txBox="1"/>
          <p:nvPr/>
        </p:nvSpPr>
        <p:spPr>
          <a:xfrm>
            <a:off x="7802562" y="5029200"/>
            <a:ext cx="2438400" cy="276999"/>
          </a:xfrm>
          <a:prstGeom prst="rect">
            <a:avLst/>
          </a:prstGeom>
          <a:noFill/>
        </p:spPr>
        <p:txBody>
          <a:bodyPr wrap="square" rtlCol="0">
            <a:spAutoFit/>
          </a:bodyPr>
          <a:lstStyle/>
          <a:p>
            <a:r>
              <a:rPr lang="en-US" sz="1200" dirty="0" smtClean="0">
                <a:latin typeface="Candara" pitchFamily="34" charset="0"/>
              </a:rPr>
              <a:t>Image Source: www.clipart.com</a:t>
            </a:r>
            <a:endParaRPr lang="en-US" sz="1200" dirty="0">
              <a:latin typeface="Candara" pitchFamily="34" charset="0"/>
            </a:endParaRPr>
          </a:p>
        </p:txBody>
      </p:sp>
      <p:pic>
        <p:nvPicPr>
          <p:cNvPr id="13" name="Content Placeholder 12" descr="spider.jpg"/>
          <p:cNvPicPr>
            <a:picLocks noGrp="1" noChangeAspect="1"/>
          </p:cNvPicPr>
          <p:nvPr>
            <p:ph sz="half" idx="2"/>
          </p:nvPr>
        </p:nvPicPr>
        <p:blipFill>
          <a:blip r:embed="rId10" cstate="print"/>
          <a:stretch>
            <a:fillRect/>
          </a:stretch>
        </p:blipFill>
        <p:spPr>
          <a:xfrm>
            <a:off x="6659563" y="1805098"/>
            <a:ext cx="4851400" cy="317160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258762" y="152400"/>
            <a:ext cx="4065746" cy="808038"/>
          </a:xfrm>
        </p:spPr>
        <p:txBody>
          <a:bodyPr/>
          <a:lstStyle/>
          <a:p>
            <a:pPr algn="l" eaLnBrk="1" fontAlgn="auto" hangingPunct="1">
              <a:spcBef>
                <a:spcPts val="0"/>
              </a:spcBef>
              <a:spcAft>
                <a:spcPts val="0"/>
              </a:spcAft>
              <a:defRPr/>
            </a:pPr>
            <a:r>
              <a:rPr sz="2800">
                <a:solidFill>
                  <a:schemeClr val="tx2">
                    <a:shade val="85000"/>
                    <a:satMod val="150000"/>
                  </a:schemeClr>
                </a:solidFill>
              </a:rPr>
              <a:t>5. Enrichment Activities</a:t>
            </a:r>
          </a:p>
        </p:txBody>
      </p:sp>
      <p:sp>
        <p:nvSpPr>
          <p:cNvPr id="7171" name="Rectangle 8"/>
          <p:cNvSpPr>
            <a:spLocks noGrp="1" noChangeArrowheads="1"/>
          </p:cNvSpPr>
          <p:nvPr>
            <p:ph type="body" sz="half" idx="2"/>
          </p:nvPr>
        </p:nvSpPr>
        <p:spPr>
          <a:xfrm>
            <a:off x="6049963" y="1066800"/>
            <a:ext cx="5411787" cy="4800600"/>
          </a:xfrm>
        </p:spPr>
        <p:txBody>
          <a:bodyPr/>
          <a:lstStyle/>
          <a:p>
            <a:pPr indent="0">
              <a:lnSpc>
                <a:spcPct val="90000"/>
              </a:lnSpc>
              <a:buFontTx/>
              <a:buNone/>
            </a:pPr>
            <a:r>
              <a:rPr lang="en-US" sz="2000" dirty="0" smtClean="0"/>
              <a:t>Here are additional websites that can be used for further exploration. </a:t>
            </a:r>
          </a:p>
          <a:p>
            <a:pPr marL="685800" indent="-342900">
              <a:lnSpc>
                <a:spcPct val="90000"/>
              </a:lnSpc>
            </a:pPr>
            <a:r>
              <a:rPr lang="en-US" sz="2000" dirty="0" smtClean="0">
                <a:hlinkClick r:id="rId2"/>
              </a:rPr>
              <a:t>Symmetry Artist</a:t>
            </a:r>
            <a:endParaRPr lang="en-US" sz="2000" dirty="0" smtClean="0"/>
          </a:p>
          <a:p>
            <a:pPr marL="685800" indent="-342900">
              <a:lnSpc>
                <a:spcPct val="90000"/>
              </a:lnSpc>
            </a:pPr>
            <a:r>
              <a:rPr lang="en-US" sz="2000" dirty="0" smtClean="0">
                <a:hlinkClick r:id="rId3"/>
              </a:rPr>
              <a:t>Math Wire Patterns</a:t>
            </a:r>
            <a:endParaRPr lang="en-US" sz="2000" dirty="0" smtClean="0"/>
          </a:p>
          <a:p>
            <a:pPr marL="685800" indent="-342900">
              <a:lnSpc>
                <a:spcPct val="90000"/>
              </a:lnSpc>
            </a:pPr>
            <a:r>
              <a:rPr lang="en-US" sz="2000" dirty="0" smtClean="0">
                <a:hlinkClick r:id="rId4"/>
              </a:rPr>
              <a:t>Mrs. Warner’s Symmetry</a:t>
            </a:r>
            <a:endParaRPr lang="en-US" sz="2000" dirty="0" smtClean="0"/>
          </a:p>
          <a:p>
            <a:pPr marL="685800" indent="-342900">
              <a:lnSpc>
                <a:spcPct val="90000"/>
              </a:lnSpc>
            </a:pPr>
            <a:r>
              <a:rPr lang="en-US" sz="2000" dirty="0" smtClean="0">
                <a:hlinkClick r:id="rId5"/>
              </a:rPr>
              <a:t>IXL Math Practice</a:t>
            </a:r>
            <a:endParaRPr lang="en-US" sz="2000" dirty="0" smtClean="0"/>
          </a:p>
          <a:p>
            <a:pPr marL="0" indent="0">
              <a:lnSpc>
                <a:spcPct val="90000"/>
              </a:lnSpc>
              <a:buNone/>
            </a:pPr>
            <a:endParaRPr lang="en-US" sz="2400" dirty="0" smtClean="0"/>
          </a:p>
          <a:p>
            <a:pPr marL="0" indent="0">
              <a:lnSpc>
                <a:spcPct val="90000"/>
              </a:lnSpc>
              <a:buNone/>
            </a:pPr>
            <a:endParaRPr lang="en-US" sz="2400" dirty="0" smtClean="0"/>
          </a:p>
          <a:p>
            <a:pPr indent="0">
              <a:lnSpc>
                <a:spcPct val="90000"/>
              </a:lnSpc>
              <a:buNone/>
            </a:pPr>
            <a:endParaRPr lang="en-US" sz="2400" dirty="0" smtClean="0"/>
          </a:p>
        </p:txBody>
      </p:sp>
      <p:sp>
        <p:nvSpPr>
          <p:cNvPr id="12304" name="Rectangle 16"/>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6" action="ppaction://hlinksldjump"/>
              </a:rPr>
              <a:t>1</a:t>
            </a:r>
            <a:endParaRPr lang="en-US" sz="2000" b="1">
              <a:effectLst>
                <a:outerShdw blurRad="38100" dist="38100" dir="2700000" algn="tl">
                  <a:srgbClr val="C0C0C0"/>
                </a:outerShdw>
              </a:effectLst>
            </a:endParaRPr>
          </a:p>
        </p:txBody>
      </p:sp>
      <p:sp>
        <p:nvSpPr>
          <p:cNvPr id="12305" name="Rectangle 17"/>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7" action="ppaction://hlinksldjump"/>
              </a:rPr>
              <a:t>2</a:t>
            </a:r>
            <a:endParaRPr lang="en-US" sz="2000" b="1">
              <a:effectLst>
                <a:outerShdw blurRad="38100" dist="38100" dir="2700000" algn="tl">
                  <a:srgbClr val="C0C0C0"/>
                </a:outerShdw>
              </a:effectLst>
            </a:endParaRPr>
          </a:p>
        </p:txBody>
      </p:sp>
      <p:sp>
        <p:nvSpPr>
          <p:cNvPr id="12306" name="Rectangle 18"/>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8" action="ppaction://hlinksldjump"/>
              </a:rPr>
              <a:t>3</a:t>
            </a:r>
            <a:endParaRPr lang="en-US" sz="2000" b="1">
              <a:effectLst>
                <a:outerShdw blurRad="38100" dist="38100" dir="2700000" algn="tl">
                  <a:srgbClr val="C0C0C0"/>
                </a:outerShdw>
              </a:effectLst>
            </a:endParaRPr>
          </a:p>
        </p:txBody>
      </p:sp>
      <p:sp>
        <p:nvSpPr>
          <p:cNvPr id="12307" name="Rectangle 19"/>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9" action="ppaction://hlinksldjump"/>
              </a:rPr>
              <a:t>6</a:t>
            </a:r>
            <a:endParaRPr lang="en-US" sz="2000" b="1">
              <a:effectLst>
                <a:outerShdw blurRad="38100" dist="38100" dir="2700000" algn="tl">
                  <a:srgbClr val="C0C0C0"/>
                </a:outerShdw>
              </a:effectLst>
            </a:endParaRPr>
          </a:p>
        </p:txBody>
      </p:sp>
      <p:sp>
        <p:nvSpPr>
          <p:cNvPr id="12308" name="Rectangle 20"/>
          <p:cNvSpPr>
            <a:spLocks noChangeArrowheads="1"/>
          </p:cNvSpPr>
          <p:nvPr/>
        </p:nvSpPr>
        <p:spPr bwMode="auto">
          <a:xfrm>
            <a:off x="999172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hlinkClick r:id="rId10" action="ppaction://hlinksldjump"/>
              </a:rPr>
              <a:t>5</a:t>
            </a:r>
            <a:endParaRPr lang="en-US" sz="2000" b="1">
              <a:effectLst>
                <a:outerShdw blurRad="38100" dist="38100" dir="2700000" algn="tl">
                  <a:srgbClr val="FFFFFF"/>
                </a:outerShdw>
              </a:effectLst>
            </a:endParaRPr>
          </a:p>
        </p:txBody>
      </p:sp>
      <p:sp>
        <p:nvSpPr>
          <p:cNvPr id="12309" name="Rectangle 21"/>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1" action="ppaction://hlinksldjump"/>
              </a:rPr>
              <a:t>4</a:t>
            </a:r>
            <a:endParaRPr lang="en-US" sz="2000" b="1">
              <a:effectLst>
                <a:outerShdw blurRad="38100" dist="38100" dir="2700000" algn="tl">
                  <a:srgbClr val="C0C0C0"/>
                </a:outerShdw>
              </a:effectLst>
            </a:endParaRPr>
          </a:p>
        </p:txBody>
      </p:sp>
      <p:sp>
        <p:nvSpPr>
          <p:cNvPr id="12310" name="AutoShape 22"/>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pic>
        <p:nvPicPr>
          <p:cNvPr id="14" name="Content Placeholder 13" descr="temple.jpg"/>
          <p:cNvPicPr>
            <a:picLocks noGrp="1" noChangeAspect="1"/>
          </p:cNvPicPr>
          <p:nvPr>
            <p:ph sz="half" idx="2"/>
          </p:nvPr>
        </p:nvPicPr>
        <p:blipFill>
          <a:blip r:embed="rId12" cstate="print"/>
          <a:stretch>
            <a:fillRect/>
          </a:stretch>
        </p:blipFill>
        <p:spPr>
          <a:xfrm>
            <a:off x="0" y="1524000"/>
            <a:ext cx="5066063" cy="3381597"/>
          </a:xfrm>
          <a:prstGeom prst="rect">
            <a:avLst/>
          </a:prstGeom>
          <a:ln>
            <a:noFill/>
          </a:ln>
          <a:effectLst>
            <a:softEdge rad="112500"/>
          </a:effectLst>
        </p:spPr>
      </p:pic>
      <p:sp>
        <p:nvSpPr>
          <p:cNvPr id="13" name="TextBox 12"/>
          <p:cNvSpPr txBox="1"/>
          <p:nvPr/>
        </p:nvSpPr>
        <p:spPr>
          <a:xfrm>
            <a:off x="106362" y="4905597"/>
            <a:ext cx="5257800" cy="276999"/>
          </a:xfrm>
          <a:prstGeom prst="rect">
            <a:avLst/>
          </a:prstGeom>
          <a:noFill/>
        </p:spPr>
        <p:txBody>
          <a:bodyPr wrap="square" rtlCol="0">
            <a:spAutoFit/>
          </a:bodyPr>
          <a:lstStyle/>
          <a:p>
            <a:r>
              <a:rPr lang="en-US" sz="1200" dirty="0" smtClean="0">
                <a:latin typeface="Candara" pitchFamily="34" charset="0"/>
              </a:rPr>
              <a:t>Image Source: Clipart.com with subscription</a:t>
            </a:r>
            <a:endParaRPr lang="en-US" sz="1200" dirty="0">
              <a:latin typeface="Candara" pitchFamily="34" charset="0"/>
            </a:endParaRPr>
          </a:p>
        </p:txBody>
      </p:sp>
      <p:sp>
        <p:nvSpPr>
          <p:cNvPr id="16" name="TextBox 15"/>
          <p:cNvSpPr txBox="1"/>
          <p:nvPr/>
        </p:nvSpPr>
        <p:spPr>
          <a:xfrm>
            <a:off x="6413069" y="4785564"/>
            <a:ext cx="5428093" cy="244682"/>
          </a:xfrm>
          <a:prstGeom prst="rect">
            <a:avLst/>
          </a:prstGeom>
          <a:noFill/>
        </p:spPr>
        <p:txBody>
          <a:bodyPr wrap="square" rtlCol="0">
            <a:spAutoFit/>
          </a:bodyPr>
          <a:lstStyle/>
          <a:p>
            <a:pPr>
              <a:lnSpc>
                <a:spcPct val="90000"/>
              </a:lnSpc>
              <a:buNone/>
            </a:pP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58762" y="228600"/>
            <a:ext cx="4800600" cy="533400"/>
          </a:xfrm>
        </p:spPr>
        <p:txBody>
          <a:bodyPr/>
          <a:lstStyle/>
          <a:p>
            <a:pPr eaLnBrk="1" hangingPunct="1">
              <a:defRPr/>
            </a:pPr>
            <a:r>
              <a:rPr sz="2800" smtClean="0"/>
              <a:t>6. Teacher Support Materials</a:t>
            </a:r>
          </a:p>
        </p:txBody>
      </p:sp>
      <p:sp>
        <p:nvSpPr>
          <p:cNvPr id="7171" name="Rectangle 3"/>
          <p:cNvSpPr>
            <a:spLocks noGrp="1" noChangeArrowheads="1"/>
          </p:cNvSpPr>
          <p:nvPr>
            <p:ph sz="half" idx="1"/>
          </p:nvPr>
        </p:nvSpPr>
        <p:spPr>
          <a:xfrm>
            <a:off x="334963" y="838200"/>
            <a:ext cx="6629400" cy="5105400"/>
          </a:xfrm>
          <a:solidFill>
            <a:schemeClr val="bg2"/>
          </a:solidFill>
        </p:spPr>
        <p:txBody>
          <a:bodyPr>
            <a:noAutofit/>
          </a:bodyPr>
          <a:lstStyle/>
          <a:p>
            <a:pPr marL="0" indent="-273050" eaLnBrk="1" hangingPunct="1">
              <a:buFont typeface="Wingdings" pitchFamily="2" charset="2"/>
              <a:buNone/>
              <a:defRPr/>
            </a:pPr>
            <a:r>
              <a:rPr lang="en-US" sz="1400" b="1" dirty="0" smtClean="0">
                <a:hlinkClick r:id="rId3"/>
              </a:rPr>
              <a:t>Maryland State Curriculum</a:t>
            </a:r>
            <a:endParaRPr lang="en-US" sz="1400" b="1" dirty="0" smtClean="0"/>
          </a:p>
          <a:p>
            <a:pPr marL="0" indent="-273050" eaLnBrk="1" hangingPunct="1">
              <a:defRPr/>
            </a:pPr>
            <a:r>
              <a:rPr lang="en-US" sz="1400" dirty="0" smtClean="0"/>
              <a:t>Students will apply information in critical thinking and problem solving. Students will apply an information problem solving process model to structure effective research.</a:t>
            </a:r>
          </a:p>
          <a:p>
            <a:r>
              <a:rPr lang="en-US" sz="1400" b="1" dirty="0" smtClean="0"/>
              <a:t>Math:</a:t>
            </a:r>
            <a:r>
              <a:rPr lang="en-US" sz="1400" dirty="0" smtClean="0"/>
              <a:t> The students will analyze geometric figures and pictures </a:t>
            </a:r>
            <a:r>
              <a:rPr lang="en-US" sz="1400" b="1" dirty="0" smtClean="0"/>
              <a:t>Topic</a:t>
            </a:r>
            <a:r>
              <a:rPr lang="en-US" sz="1400" dirty="0" smtClean="0"/>
              <a:t/>
            </a:r>
            <a:br>
              <a:rPr lang="en-US" sz="1400" dirty="0" smtClean="0"/>
            </a:br>
            <a:r>
              <a:rPr lang="en-US" sz="1400" b="1" dirty="0" smtClean="0"/>
              <a:t>E. Transformations Indicator</a:t>
            </a:r>
            <a:r>
              <a:rPr lang="en-US" sz="1400" dirty="0" smtClean="0"/>
              <a:t> </a:t>
            </a:r>
            <a:r>
              <a:rPr lang="en-US" sz="1400" b="1" dirty="0" smtClean="0"/>
              <a:t>2.</a:t>
            </a:r>
            <a:r>
              <a:rPr lang="en-US" sz="1400" dirty="0" smtClean="0"/>
              <a:t> Analyze geometric figures and pictures </a:t>
            </a:r>
            <a:r>
              <a:rPr lang="en-US" sz="1400" b="1" dirty="0" smtClean="0"/>
              <a:t>Objectives</a:t>
            </a:r>
            <a:r>
              <a:rPr lang="en-US" sz="1400" dirty="0" smtClean="0"/>
              <a:t> a. Recognize that basic shapes have several lines of symmetry. b. Demonstrate symmetry in basic shapes and pictures by drawing 2 lines of symmetry. </a:t>
            </a:r>
            <a:r>
              <a:rPr lang="en-US" sz="1400" b="1" dirty="0" smtClean="0"/>
              <a:t/>
            </a:r>
            <a:br>
              <a:rPr lang="en-US" sz="1400" b="1" dirty="0" smtClean="0"/>
            </a:br>
            <a:r>
              <a:rPr lang="en-US" sz="1400" b="1" dirty="0" smtClean="0"/>
              <a:t> </a:t>
            </a:r>
            <a:r>
              <a:rPr lang="en-US" sz="1400" b="1" dirty="0" smtClean="0">
                <a:hlinkClick r:id="rId4"/>
              </a:rPr>
              <a:t>Common Core State Standards</a:t>
            </a:r>
            <a:r>
              <a:rPr lang="en-US" sz="1400" dirty="0" smtClean="0"/>
              <a:t> </a:t>
            </a:r>
          </a:p>
          <a:p>
            <a:pPr marL="0" indent="-273050" eaLnBrk="1" hangingPunct="1">
              <a:buFont typeface="Wingdings 2" pitchFamily="18" charset="2"/>
              <a:buNone/>
              <a:defRPr/>
            </a:pPr>
            <a:r>
              <a:rPr lang="en-US" sz="1400" dirty="0" smtClean="0"/>
              <a:t>Reading: 1. Read closely to determine what the text says explicitly and to make logical inferences from it; cite specific textual evidence when writing or speaking to support conclusions drawn from the text.</a:t>
            </a:r>
          </a:p>
          <a:p>
            <a:pPr marL="69850" indent="-342900" eaLnBrk="1" hangingPunct="1">
              <a:buFont typeface="Wingdings 2" pitchFamily="18" charset="2"/>
              <a:buNone/>
              <a:defRPr/>
            </a:pPr>
            <a:r>
              <a:rPr lang="en-US" sz="1400" b="1" dirty="0" smtClean="0">
                <a:hlinkClick r:id="rId5"/>
              </a:rPr>
              <a:t>Standards for the 21</a:t>
            </a:r>
            <a:r>
              <a:rPr lang="en-US" sz="1400" b="1" baseline="30000" dirty="0" smtClean="0">
                <a:hlinkClick r:id="rId5"/>
              </a:rPr>
              <a:t>st</a:t>
            </a:r>
            <a:r>
              <a:rPr lang="en-US" sz="1400" b="1" dirty="0" smtClean="0">
                <a:hlinkClick r:id="rId5"/>
              </a:rPr>
              <a:t> Century Learner</a:t>
            </a:r>
            <a:r>
              <a:rPr lang="en-US" sz="1400" b="1" dirty="0" smtClean="0"/>
              <a:t> </a:t>
            </a:r>
            <a:r>
              <a:rPr lang="en-US" sz="1400" dirty="0" smtClean="0"/>
              <a:t/>
            </a:r>
            <a:br>
              <a:rPr lang="en-US" sz="1400" dirty="0" smtClean="0"/>
            </a:br>
            <a:r>
              <a:rPr lang="en-US" sz="1400" dirty="0" smtClean="0"/>
              <a:t>1.1.6 Read, view, and listen for information presented in any format (e.g. textual, visual, media, digital) in order to make inferences and gather meaning.</a:t>
            </a:r>
            <a:br>
              <a:rPr lang="en-US" sz="1400" dirty="0" smtClean="0"/>
            </a:br>
            <a:r>
              <a:rPr lang="en-US" sz="1400" dirty="0" smtClean="0"/>
              <a:t>2.1.3 Use strategies to draw conclusions from information and apply knowledge to curricular areas, real-world situations, and further investigations</a:t>
            </a:r>
            <a:r>
              <a:rPr lang="en-US" sz="1400" b="1" dirty="0" smtClean="0"/>
              <a:t>.</a:t>
            </a:r>
          </a:p>
          <a:p>
            <a:pPr marL="69850" indent="-342900" eaLnBrk="1" hangingPunct="1">
              <a:buFont typeface="Wingdings 2" pitchFamily="18" charset="2"/>
              <a:buNone/>
              <a:defRPr/>
            </a:pPr>
            <a:r>
              <a:rPr lang="en-US" sz="1400" b="1" dirty="0" smtClean="0">
                <a:hlinkClick r:id="rId6"/>
              </a:rPr>
              <a:t>Maryland Technology Literacy Standards for Students</a:t>
            </a:r>
            <a:endParaRPr lang="en-US" sz="1400" b="1" dirty="0" smtClean="0"/>
          </a:p>
          <a:p>
            <a:pPr marL="69850" indent="-342900" eaLnBrk="1" hangingPunct="1">
              <a:buFont typeface="Wingdings 2" pitchFamily="18" charset="2"/>
              <a:buNone/>
              <a:defRPr/>
            </a:pPr>
            <a:r>
              <a:rPr lang="en-US" sz="1400" dirty="0" smtClean="0"/>
              <a:t>3.0: Use a variety of technologies for learning and collaboration.</a:t>
            </a:r>
          </a:p>
        </p:txBody>
      </p:sp>
      <p:sp>
        <p:nvSpPr>
          <p:cNvPr id="8196" name="Rectangle 4"/>
          <p:cNvSpPr>
            <a:spLocks noGrp="1" noChangeArrowheads="1"/>
          </p:cNvSpPr>
          <p:nvPr>
            <p:ph sz="half" idx="2"/>
          </p:nvPr>
        </p:nvSpPr>
        <p:spPr>
          <a:xfrm>
            <a:off x="7345363" y="838200"/>
            <a:ext cx="4724400" cy="5105400"/>
          </a:xfrm>
        </p:spPr>
        <p:txBody>
          <a:bodyPr/>
          <a:lstStyle/>
          <a:p>
            <a:pPr marL="345189" indent="-345189" eaLnBrk="1" fontAlgn="auto" hangingPunct="1">
              <a:lnSpc>
                <a:spcPct val="90000"/>
              </a:lnSpc>
              <a:spcAft>
                <a:spcPts val="0"/>
              </a:spcAft>
              <a:buClr>
                <a:schemeClr val="accent3"/>
              </a:buClr>
              <a:buFont typeface="Wingdings 2" pitchFamily="18" charset="2"/>
              <a:buNone/>
              <a:defRPr/>
            </a:pPr>
            <a:r>
              <a:rPr lang="en-US" sz="1400" b="1" dirty="0" smtClean="0"/>
              <a:t>Time Frame: 2 Class periods</a:t>
            </a:r>
          </a:p>
          <a:p>
            <a:pPr marL="345189" indent="-345189" eaLnBrk="1" fontAlgn="auto" hangingPunct="1">
              <a:lnSpc>
                <a:spcPct val="90000"/>
              </a:lnSpc>
              <a:spcAft>
                <a:spcPts val="0"/>
              </a:spcAft>
              <a:buClr>
                <a:schemeClr val="accent3"/>
              </a:buClr>
              <a:buFont typeface="Wingdings 2" pitchFamily="18" charset="2"/>
              <a:buNone/>
              <a:defRPr/>
            </a:pPr>
            <a:endParaRPr lang="en-US" sz="1400" b="1" dirty="0" smtClean="0"/>
          </a:p>
          <a:p>
            <a:pPr marL="345189" indent="-345189" eaLnBrk="1" fontAlgn="auto" hangingPunct="1">
              <a:lnSpc>
                <a:spcPct val="90000"/>
              </a:lnSpc>
              <a:spcAft>
                <a:spcPts val="0"/>
              </a:spcAft>
              <a:buClr>
                <a:schemeClr val="accent3"/>
              </a:buClr>
              <a:buFont typeface="Wingdings 2" pitchFamily="18" charset="2"/>
              <a:buNone/>
              <a:defRPr/>
            </a:pPr>
            <a:r>
              <a:rPr lang="en-US" sz="1400" b="1" dirty="0" smtClean="0"/>
              <a:t>Differentiation: </a:t>
            </a:r>
          </a:p>
          <a:p>
            <a:pPr marL="345189" indent="-345189" eaLnBrk="1" fontAlgn="auto" hangingPunct="1">
              <a:lnSpc>
                <a:spcPct val="90000"/>
              </a:lnSpc>
              <a:spcAft>
                <a:spcPts val="0"/>
              </a:spcAft>
              <a:buClrTx/>
              <a:defRPr/>
            </a:pPr>
            <a:r>
              <a:rPr lang="en-US" sz="1400" dirty="0" smtClean="0"/>
              <a:t>Direct students to use comprehension tools included in databases, such as:  audio read-aloud, labeled reading levels, and embedded dictionaries.</a:t>
            </a:r>
            <a:endParaRPr lang="en-US" sz="1400" b="1" dirty="0" smtClean="0"/>
          </a:p>
          <a:p>
            <a:pPr marL="345189" indent="-345189" eaLnBrk="1" fontAlgn="auto" hangingPunct="1">
              <a:lnSpc>
                <a:spcPct val="90000"/>
              </a:lnSpc>
              <a:spcAft>
                <a:spcPts val="0"/>
              </a:spcAft>
              <a:buClr>
                <a:schemeClr val="accent3"/>
              </a:buClr>
              <a:buFont typeface="Wingdings 2" pitchFamily="18" charset="2"/>
              <a:buNone/>
              <a:defRPr/>
            </a:pPr>
            <a:r>
              <a:rPr lang="en-US" sz="1400" b="1" dirty="0" smtClean="0">
                <a:hlinkClick r:id="rId7"/>
              </a:rPr>
              <a:t>Learning Styles:</a:t>
            </a:r>
            <a:r>
              <a:rPr lang="en-US" sz="1400" b="1" dirty="0" smtClean="0"/>
              <a:t> Visual, Auditory, Kinesthetic</a:t>
            </a:r>
          </a:p>
          <a:p>
            <a:pPr marL="0" indent="-273050" eaLnBrk="1" hangingPunct="1">
              <a:buFont typeface="Wingdings 2" pitchFamily="18" charset="2"/>
              <a:buNone/>
              <a:defRPr/>
            </a:pPr>
            <a:endParaRPr lang="en-US" sz="1400" b="1" dirty="0" smtClean="0"/>
          </a:p>
          <a:p>
            <a:pPr marL="0" indent="-273050" eaLnBrk="1" hangingPunct="1">
              <a:buFont typeface="Wingdings 2" pitchFamily="18" charset="2"/>
              <a:buNone/>
              <a:defRPr/>
            </a:pPr>
            <a:r>
              <a:rPr lang="en-US" sz="1400" b="1" dirty="0" smtClean="0"/>
              <a:t>Notes to the teacher:</a:t>
            </a:r>
          </a:p>
          <a:p>
            <a:pPr marL="0" indent="-273050" eaLnBrk="1" hangingPunct="1">
              <a:defRPr/>
            </a:pPr>
            <a:r>
              <a:rPr lang="en-US" sz="1400" b="1" dirty="0" smtClean="0"/>
              <a:t>Flipchart was modified from the original that was found on Promethean Planet. </a:t>
            </a:r>
          </a:p>
          <a:p>
            <a:pPr marL="0" indent="-273050" eaLnBrk="1" hangingPunct="1">
              <a:defRPr/>
            </a:pPr>
            <a:r>
              <a:rPr lang="en-US" sz="1400" b="1" dirty="0" smtClean="0">
                <a:hlinkClick r:id="rId8" action="ppaction://hlinkfile"/>
              </a:rPr>
              <a:t>Background knowledge </a:t>
            </a:r>
            <a:r>
              <a:rPr lang="en-US" sz="1400" b="1" dirty="0" smtClean="0"/>
              <a:t>for teachers. </a:t>
            </a:r>
          </a:p>
          <a:p>
            <a:pPr marL="0" indent="-273050" eaLnBrk="1" hangingPunct="1">
              <a:defRPr/>
            </a:pPr>
            <a:r>
              <a:rPr lang="en-US" sz="1400" b="1" dirty="0" smtClean="0">
                <a:hlinkClick r:id="rId9"/>
              </a:rPr>
              <a:t>Alternative assignment </a:t>
            </a:r>
            <a:r>
              <a:rPr lang="en-US" sz="1400" b="1" dirty="0" smtClean="0"/>
              <a:t>if cameras aren’t available. </a:t>
            </a:r>
          </a:p>
          <a:p>
            <a:pPr marL="0" indent="-273050" eaLnBrk="1" hangingPunct="1">
              <a:defRPr/>
            </a:pPr>
            <a:endParaRPr lang="en-US" sz="1400" b="1" dirty="0" smtClean="0"/>
          </a:p>
          <a:p>
            <a:pPr marL="0" indent="-273050" eaLnBrk="1" hangingPunct="1">
              <a:defRPr/>
            </a:pPr>
            <a:r>
              <a:rPr lang="en-US" sz="1400" b="1" dirty="0" smtClean="0"/>
              <a:t>If students are debating symmetry of letters, you can demonstrate using this </a:t>
            </a:r>
            <a:r>
              <a:rPr lang="en-US" sz="1400" b="1" dirty="0" smtClean="0">
                <a:hlinkClick r:id="rId10"/>
              </a:rPr>
              <a:t>website</a:t>
            </a:r>
            <a:r>
              <a:rPr lang="en-US" sz="1400" b="1" dirty="0" smtClean="0"/>
              <a:t>.</a:t>
            </a:r>
          </a:p>
        </p:txBody>
      </p:sp>
      <p:sp>
        <p:nvSpPr>
          <p:cNvPr id="8197" name="Text Box 10"/>
          <p:cNvSpPr txBox="1">
            <a:spLocks noChangeArrowheads="1"/>
          </p:cNvSpPr>
          <p:nvPr/>
        </p:nvSpPr>
        <p:spPr bwMode="auto">
          <a:xfrm>
            <a:off x="563563" y="5984874"/>
            <a:ext cx="11125200" cy="487414"/>
          </a:xfrm>
          <a:prstGeom prst="rect">
            <a:avLst/>
          </a:prstGeom>
          <a:noFill/>
          <a:ln w="9525">
            <a:noFill/>
            <a:miter lim="800000"/>
            <a:headEnd/>
            <a:tailEnd/>
          </a:ln>
        </p:spPr>
        <p:txBody>
          <a:bodyPr wrap="square" lIns="101700" tIns="50850" rIns="101700" bIns="50850">
            <a:spAutoFit/>
          </a:bodyPr>
          <a:lstStyle/>
          <a:p>
            <a:pPr algn="ctr">
              <a:spcBef>
                <a:spcPct val="50000"/>
              </a:spcBef>
            </a:pPr>
            <a:r>
              <a:rPr lang="en-US" sz="1000" dirty="0"/>
              <a:t>Last updated: April 2015</a:t>
            </a:r>
          </a:p>
          <a:p>
            <a:pPr algn="ctr">
              <a:spcBef>
                <a:spcPct val="50000"/>
              </a:spcBef>
            </a:pPr>
            <a:r>
              <a:rPr lang="en-US" sz="1000" dirty="0"/>
              <a:t>Modified, reproduced and published with permission from BPCS-ODL.  The models can be used non-profit, educational use only.</a:t>
            </a:r>
          </a:p>
        </p:txBody>
      </p:sp>
      <p:sp>
        <p:nvSpPr>
          <p:cNvPr id="14" name="Rectangle 16"/>
          <p:cNvSpPr>
            <a:spLocks noChangeArrowheads="1"/>
          </p:cNvSpPr>
          <p:nvPr/>
        </p:nvSpPr>
        <p:spPr bwMode="auto">
          <a:xfrm>
            <a:off x="7497763"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1" action="ppaction://hlinksldjump"/>
              </a:rPr>
              <a:t>1</a:t>
            </a:r>
            <a:endParaRPr lang="en-US" sz="2000" b="1" dirty="0">
              <a:effectLst>
                <a:outerShdw blurRad="38100" dist="38100" dir="2700000" algn="tl">
                  <a:srgbClr val="C0C0C0"/>
                </a:outerShdw>
              </a:effectLst>
            </a:endParaRPr>
          </a:p>
        </p:txBody>
      </p:sp>
      <p:sp>
        <p:nvSpPr>
          <p:cNvPr id="15" name="Rectangle 17"/>
          <p:cNvSpPr>
            <a:spLocks noChangeArrowheads="1"/>
          </p:cNvSpPr>
          <p:nvPr/>
        </p:nvSpPr>
        <p:spPr bwMode="auto">
          <a:xfrm>
            <a:off x="8110538"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2" action="ppaction://hlinksldjump"/>
              </a:rPr>
              <a:t>2</a:t>
            </a:r>
            <a:endParaRPr lang="en-US" sz="2000" b="1">
              <a:effectLst>
                <a:outerShdw blurRad="38100" dist="38100" dir="2700000" algn="tl">
                  <a:srgbClr val="C0C0C0"/>
                </a:outerShdw>
              </a:effectLst>
            </a:endParaRPr>
          </a:p>
        </p:txBody>
      </p:sp>
      <p:sp>
        <p:nvSpPr>
          <p:cNvPr id="16" name="Rectangle 18"/>
          <p:cNvSpPr>
            <a:spLocks noChangeArrowheads="1"/>
          </p:cNvSpPr>
          <p:nvPr/>
        </p:nvSpPr>
        <p:spPr bwMode="auto">
          <a:xfrm>
            <a:off x="8723313"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3" action="ppaction://hlinksldjump"/>
              </a:rPr>
              <a:t>3</a:t>
            </a:r>
            <a:endParaRPr lang="en-US" sz="2000" b="1">
              <a:effectLst>
                <a:outerShdw blurRad="38100" dist="38100" dir="2700000" algn="tl">
                  <a:srgbClr val="C0C0C0"/>
                </a:outerShdw>
              </a:effectLst>
            </a:endParaRPr>
          </a:p>
        </p:txBody>
      </p:sp>
      <p:sp>
        <p:nvSpPr>
          <p:cNvPr id="17" name="Rectangle 19"/>
          <p:cNvSpPr>
            <a:spLocks noChangeArrowheads="1"/>
          </p:cNvSpPr>
          <p:nvPr/>
        </p:nvSpPr>
        <p:spPr bwMode="auto">
          <a:xfrm>
            <a:off x="10561638" y="228600"/>
            <a:ext cx="627062" cy="490538"/>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4" action="ppaction://hlinksldjump"/>
              </a:rPr>
              <a:t>6</a:t>
            </a:r>
            <a:endParaRPr lang="en-US" sz="2000" b="1" dirty="0">
              <a:effectLst>
                <a:outerShdw blurRad="38100" dist="38100" dir="2700000" algn="tl">
                  <a:srgbClr val="C0C0C0"/>
                </a:outerShdw>
              </a:effectLst>
            </a:endParaRPr>
          </a:p>
        </p:txBody>
      </p:sp>
      <p:sp>
        <p:nvSpPr>
          <p:cNvPr id="18" name="Rectangle 20"/>
          <p:cNvSpPr>
            <a:spLocks noChangeArrowheads="1"/>
          </p:cNvSpPr>
          <p:nvPr/>
        </p:nvSpPr>
        <p:spPr bwMode="auto">
          <a:xfrm>
            <a:off x="9948863"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15" action="ppaction://hlinksldjump"/>
              </a:rPr>
              <a:t>5</a:t>
            </a:r>
            <a:endParaRPr lang="en-US" sz="2000" b="1" dirty="0">
              <a:effectLst>
                <a:outerShdw blurRad="38100" dist="38100" dir="2700000" algn="tl">
                  <a:srgbClr val="FFFFFF"/>
                </a:outerShdw>
              </a:effectLst>
            </a:endParaRPr>
          </a:p>
        </p:txBody>
      </p:sp>
      <p:sp>
        <p:nvSpPr>
          <p:cNvPr id="19" name="Rectangle 21"/>
          <p:cNvSpPr>
            <a:spLocks noChangeArrowheads="1"/>
          </p:cNvSpPr>
          <p:nvPr/>
        </p:nvSpPr>
        <p:spPr bwMode="auto">
          <a:xfrm>
            <a:off x="9336088"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6" action="ppaction://hlinksldjump"/>
              </a:rPr>
              <a:t>4</a:t>
            </a:r>
            <a:endParaRPr lang="en-US" sz="2000" b="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293e2bb4677824be5f5293155ded7d9c0cba9c4"/>
  <p:tag name="ARTICULATE_PROJECT_OPEN" val="0"/>
</p:tagLst>
</file>

<file path=ppt/theme/theme1.xml><?xml version="1.0" encoding="utf-8"?>
<a:theme xmlns:a="http://schemas.openxmlformats.org/drawingml/2006/main" name="Hum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3878</TotalTime>
  <Words>559</Words>
  <Application>Microsoft Office PowerPoint</Application>
  <PresentationFormat>Custom</PresentationFormat>
  <Paragraphs>115</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Human</vt:lpstr>
      <vt:lpstr>1. Question</vt:lpstr>
      <vt:lpstr>2. Information Sources</vt:lpstr>
      <vt:lpstr>3. Student Activity</vt:lpstr>
      <vt:lpstr>4. Assessment Activity</vt:lpstr>
      <vt:lpstr>5. Enrichment Activities</vt:lpstr>
      <vt:lpstr>6. Teacher Support Materials</vt:lpstr>
    </vt:vector>
  </TitlesOfParts>
  <Company>Cattaraugus-Allegany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 Question</dc:title>
  <dc:creator>CA BOCES</dc:creator>
  <cp:lastModifiedBy>Samantha Roller</cp:lastModifiedBy>
  <cp:revision>231</cp:revision>
  <dcterms:created xsi:type="dcterms:W3CDTF">2005-02-12T14:43:18Z</dcterms:created>
  <dcterms:modified xsi:type="dcterms:W3CDTF">2015-04-17T16:01:50Z</dcterms:modified>
</cp:coreProperties>
</file>