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8"/>
  </p:notesMasterIdLst>
  <p:sldIdLst>
    <p:sldId id="256" r:id="rId2"/>
    <p:sldId id="257" r:id="rId3"/>
    <p:sldId id="258" r:id="rId4"/>
    <p:sldId id="259" r:id="rId5"/>
    <p:sldId id="260" r:id="rId6"/>
    <p:sldId id="261" r:id="rId7"/>
  </p:sldIdLst>
  <p:sldSz cx="12252325" cy="6858000"/>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D450B"/>
    <a:srgbClr val="D05400"/>
    <a:srgbClr val="E3DE00"/>
    <a:srgbClr val="5F7791"/>
    <a:srgbClr val="5F77B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5" autoAdjust="0"/>
    <p:restoredTop sz="90485" autoAdjust="0"/>
  </p:normalViewPr>
  <p:slideViewPr>
    <p:cSldViewPr>
      <p:cViewPr>
        <p:scale>
          <a:sx n="73" d="100"/>
          <a:sy n="73" d="100"/>
        </p:scale>
        <p:origin x="-474" y="168"/>
      </p:cViewPr>
      <p:guideLst>
        <p:guide orient="horz" pos="2160"/>
        <p:guide pos="38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4/17/2015</a:t>
            </a:fld>
            <a:endParaRPr lang="en-US"/>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a:p>
        </p:txBody>
      </p:sp>
    </p:spTree>
    <p:extLst>
      <p:ext uri="{BB962C8B-B14F-4D97-AF65-F5344CB8AC3E}">
        <p14:creationId xmlns:p14="http://schemas.microsoft.com/office/powerpoint/2010/main" val="3968679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50D5753-8566-43C5-9688-78BBE69E84E6}" type="slidenum">
              <a:rPr lang="en-US" smtClean="0"/>
              <a:pPr/>
              <a:t>6</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020708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918925" y="990601"/>
            <a:ext cx="10414476"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837849" y="3657601"/>
            <a:ext cx="8576628"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2F59A10B-A1F0-4187-BCCB-867634FF889E}"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05527043-1684-4073-8C4B-EA8752B85AE6}"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2936" y="274639"/>
            <a:ext cx="275677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2616" y="274639"/>
            <a:ext cx="806611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591B6C1A-54DD-4B6D-939A-0690C8E609A8}"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FE3121E4-D9F9-436F-8DE3-3A75D6C3DC19}"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63DA6F0B-BF1E-4931-ABF3-36E1D8564FB5}"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967849" y="2685392"/>
            <a:ext cx="10414476" cy="3112843"/>
          </a:xfrm>
        </p:spPr>
        <p:txBody>
          <a:bodyPr anchor="t"/>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967849" y="1128932"/>
            <a:ext cx="10414476"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F30E791B-A238-497D-A390-7E6B730ABD3C}"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612616"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6228265"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AC732ADB-E5DB-40EB-BC9A-85A6ABDA0FE7}"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612616" y="1535113"/>
            <a:ext cx="5413571"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612616" y="2174875"/>
            <a:ext cx="54135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6224012" y="1535113"/>
            <a:ext cx="541569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6224012" y="2174875"/>
            <a:ext cx="541569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p:cNvSpPr>
          <p:nvPr>
            <p:ph type="dt" sz="half" idx="10"/>
          </p:nvPr>
        </p:nvSpPr>
        <p:spPr/>
        <p:txBody>
          <a:bodyPr/>
          <a:lstStyle>
            <a:lvl1pPr>
              <a:defRPr/>
            </a:lvl1pPr>
          </a:lstStyle>
          <a:p>
            <a:pPr>
              <a:defRPr/>
            </a:pPr>
            <a:endParaRPr/>
          </a:p>
        </p:txBody>
      </p:sp>
      <p:sp>
        <p:nvSpPr>
          <p:cNvPr id="8" name="Rectangle 18"/>
          <p:cNvSpPr>
            <a:spLocks noGrp="1"/>
          </p:cNvSpPr>
          <p:nvPr>
            <p:ph type="ftr" sz="quarter" idx="11"/>
          </p:nvPr>
        </p:nvSpPr>
        <p:spPr/>
        <p:txBody>
          <a:bodyPr/>
          <a:lstStyle>
            <a:lvl1pPr>
              <a:defRPr/>
            </a:lvl1pPr>
          </a:lstStyle>
          <a:p>
            <a:pPr>
              <a:defRPr/>
            </a:pPr>
            <a:endParaRPr/>
          </a:p>
        </p:txBody>
      </p:sp>
      <p:sp>
        <p:nvSpPr>
          <p:cNvPr id="9" name="Rectangle 15"/>
          <p:cNvSpPr>
            <a:spLocks noGrp="1"/>
          </p:cNvSpPr>
          <p:nvPr>
            <p:ph type="sldNum" sz="quarter" idx="12"/>
          </p:nvPr>
        </p:nvSpPr>
        <p:spPr/>
        <p:txBody>
          <a:bodyPr/>
          <a:lstStyle>
            <a:lvl1pPr>
              <a:defRPr/>
            </a:lvl1pPr>
          </a:lstStyle>
          <a:p>
            <a:pPr>
              <a:defRPr/>
            </a:pPr>
            <a:fld id="{964209AD-792D-4EB8-876F-C5A406CF1B7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endParaRPr/>
          </a:p>
        </p:txBody>
      </p:sp>
      <p:sp>
        <p:nvSpPr>
          <p:cNvPr id="4" name="Rectangle 18"/>
          <p:cNvSpPr>
            <a:spLocks noGrp="1"/>
          </p:cNvSpPr>
          <p:nvPr>
            <p:ph type="ftr" sz="quarter" idx="11"/>
          </p:nvPr>
        </p:nvSpPr>
        <p:spPr/>
        <p:txBody>
          <a:bodyPr/>
          <a:lstStyle>
            <a:lvl1pPr>
              <a:defRPr/>
            </a:lvl1pPr>
          </a:lstStyle>
          <a:p>
            <a:pPr>
              <a:defRPr/>
            </a:pPr>
            <a:endParaRPr/>
          </a:p>
        </p:txBody>
      </p:sp>
      <p:sp>
        <p:nvSpPr>
          <p:cNvPr id="5" name="Rectangle 15"/>
          <p:cNvSpPr>
            <a:spLocks noGrp="1"/>
          </p:cNvSpPr>
          <p:nvPr>
            <p:ph type="sldNum" sz="quarter" idx="12"/>
          </p:nvPr>
        </p:nvSpPr>
        <p:spPr/>
        <p:txBody>
          <a:bodyPr/>
          <a:lstStyle>
            <a:lvl1pPr>
              <a:defRPr/>
            </a:lvl1pPr>
          </a:lstStyle>
          <a:p>
            <a:pPr>
              <a:defRPr/>
            </a:pPr>
            <a:fld id="{00572EF5-C9FF-4004-8754-7CEC3EF9E6DC}"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p:cNvSpPr>
          <p:nvPr>
            <p:ph type="dt" sz="half" idx="10"/>
          </p:nvPr>
        </p:nvSpPr>
        <p:spPr/>
        <p:txBody>
          <a:bodyPr/>
          <a:lstStyle>
            <a:lvl1pPr>
              <a:defRPr/>
            </a:lvl1pPr>
          </a:lstStyle>
          <a:p>
            <a:pPr>
              <a:defRPr/>
            </a:pPr>
            <a:endParaRPr/>
          </a:p>
        </p:txBody>
      </p:sp>
      <p:sp>
        <p:nvSpPr>
          <p:cNvPr id="3" name="Rectangle 18"/>
          <p:cNvSpPr>
            <a:spLocks noGrp="1"/>
          </p:cNvSpPr>
          <p:nvPr>
            <p:ph type="ftr" sz="quarter" idx="11"/>
          </p:nvPr>
        </p:nvSpPr>
        <p:spPr/>
        <p:txBody>
          <a:bodyPr/>
          <a:lstStyle>
            <a:lvl1pPr>
              <a:defRPr/>
            </a:lvl1pPr>
          </a:lstStyle>
          <a:p>
            <a:pPr>
              <a:defRPr/>
            </a:pPr>
            <a:endParaRPr/>
          </a:p>
        </p:txBody>
      </p:sp>
      <p:sp>
        <p:nvSpPr>
          <p:cNvPr id="4" name="Rectangle 15"/>
          <p:cNvSpPr>
            <a:spLocks noGrp="1"/>
          </p:cNvSpPr>
          <p:nvPr>
            <p:ph type="sldNum" sz="quarter" idx="12"/>
          </p:nvPr>
        </p:nvSpPr>
        <p:spPr/>
        <p:txBody>
          <a:bodyPr/>
          <a:lstStyle>
            <a:lvl1pPr>
              <a:defRPr/>
            </a:lvl1pPr>
          </a:lstStyle>
          <a:p>
            <a:pPr>
              <a:defRPr/>
            </a:pPr>
            <a:fld id="{3118A948-413C-4CD4-8F47-F80B698694E9}"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612617" y="273050"/>
            <a:ext cx="4030931"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4790319" y="273051"/>
            <a:ext cx="684939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612617" y="1435101"/>
            <a:ext cx="4030931"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74AF8974-0888-486C-BE69-2CE07F42487E}"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974725" y="1062038"/>
            <a:ext cx="61626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7389095" y="4343400"/>
            <a:ext cx="4084108"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991073" y="1222657"/>
            <a:ext cx="6130988"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en-US" noProof="0" smtClean="0"/>
              <a:t>Click icon to add picture</a:t>
            </a:r>
            <a:endParaRPr lang="en-US" noProof="0" dirty="0"/>
          </a:p>
        </p:txBody>
      </p:sp>
      <p:sp>
        <p:nvSpPr>
          <p:cNvPr id="4" name="Rectangle 4"/>
          <p:cNvSpPr>
            <a:spLocks noGrp="1"/>
          </p:cNvSpPr>
          <p:nvPr>
            <p:ph type="body" sz="half" idx="2"/>
          </p:nvPr>
        </p:nvSpPr>
        <p:spPr>
          <a:xfrm>
            <a:off x="7389095" y="1371600"/>
            <a:ext cx="4080024"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6" name="Rectangle 5"/>
          <p:cNvSpPr>
            <a:spLocks noGrp="1"/>
          </p:cNvSpPr>
          <p:nvPr>
            <p:ph type="dt" sz="half" idx="10"/>
          </p:nvPr>
        </p:nvSpPr>
        <p:spPr/>
        <p:txBody>
          <a:bodyPr/>
          <a:lstStyle>
            <a:lvl1pPr>
              <a:defRPr/>
            </a:lvl1pPr>
          </a:lstStyle>
          <a:p>
            <a:pPr>
              <a:defRPr/>
            </a:pPr>
            <a:endParaRPr/>
          </a:p>
        </p:txBody>
      </p:sp>
      <p:sp>
        <p:nvSpPr>
          <p:cNvPr id="7" name="Rectangle 6"/>
          <p:cNvSpPr>
            <a:spLocks noGrp="1"/>
          </p:cNvSpPr>
          <p:nvPr>
            <p:ph type="ftr" sz="quarter" idx="11"/>
          </p:nvPr>
        </p:nvSpPr>
        <p:spPr/>
        <p:txBody>
          <a:bodyPr/>
          <a:lstStyle>
            <a:lvl1pPr>
              <a:defRPr/>
            </a:lvl1pPr>
          </a:lstStyle>
          <a:p>
            <a:pPr>
              <a:defRPr/>
            </a:pPr>
            <a:endParaRPr/>
          </a:p>
        </p:txBody>
      </p:sp>
      <p:sp>
        <p:nvSpPr>
          <p:cNvPr id="8" name="Rectangle 7"/>
          <p:cNvSpPr>
            <a:spLocks noGrp="1"/>
          </p:cNvSpPr>
          <p:nvPr>
            <p:ph type="sldNum" sz="quarter" idx="12"/>
          </p:nvPr>
        </p:nvSpPr>
        <p:spPr/>
        <p:txBody>
          <a:bodyPr/>
          <a:lstStyle>
            <a:lvl1pPr>
              <a:defRPr/>
            </a:lvl1pPr>
          </a:lstStyle>
          <a:p>
            <a:pPr>
              <a:defRPr/>
            </a:pPr>
            <a:fld id="{379F384A-67F7-4B93-890D-3B6783F1244F}"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000">
              <a:srgbClr val="C00000"/>
            </a:gs>
            <a:gs pos="100000">
              <a:srgbClr val="FFFF00"/>
            </a:gs>
          </a:gsLst>
          <a:lin ang="2700000" scaled="1"/>
          <a:tileRect/>
        </a:gradFill>
        <a:effectLst/>
      </p:bgPr>
    </p:bg>
    <p:spTree>
      <p:nvGrpSpPr>
        <p:cNvPr id="1" name=""/>
        <p:cNvGrpSpPr/>
        <p:nvPr/>
      </p:nvGrpSpPr>
      <p:grpSpPr>
        <a:xfrm>
          <a:off x="0" y="0"/>
          <a:ext cx="0" cy="0"/>
          <a:chOff x="0" y="0"/>
          <a:chExt cx="0" cy="0"/>
        </a:xfrm>
      </p:grpSpPr>
      <p:sp>
        <p:nvSpPr>
          <p:cNvPr id="2" name="Rectangle 10"/>
          <p:cNvSpPr>
            <a:spLocks noGrp="1"/>
          </p:cNvSpPr>
          <p:nvPr>
            <p:ph type="title"/>
          </p:nvPr>
        </p:nvSpPr>
        <p:spPr>
          <a:xfrm>
            <a:off x="612775" y="304800"/>
            <a:ext cx="11026775"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1027" name="Rectangle 11"/>
          <p:cNvSpPr>
            <a:spLocks noGrp="1"/>
          </p:cNvSpPr>
          <p:nvPr>
            <p:ph type="body" idx="1"/>
          </p:nvPr>
        </p:nvSpPr>
        <p:spPr bwMode="auto">
          <a:xfrm>
            <a:off x="612775" y="1600200"/>
            <a:ext cx="11026775" cy="4525963"/>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Rectangle 22"/>
          <p:cNvSpPr>
            <a:spLocks noGrp="1"/>
          </p:cNvSpPr>
          <p:nvPr>
            <p:ph type="dt" sz="half" idx="2"/>
          </p:nvPr>
        </p:nvSpPr>
        <p:spPr>
          <a:xfrm>
            <a:off x="612775" y="6245225"/>
            <a:ext cx="2859088" cy="476250"/>
          </a:xfrm>
          <a:prstGeom prst="rect">
            <a:avLst/>
          </a:prstGeom>
        </p:spPr>
        <p:txBody>
          <a:bodyPr anchor="b" anchorCtr="0"/>
          <a:lstStyle>
            <a:lvl1pPr>
              <a:defRPr lang="en-US" sz="1200">
                <a:solidFill>
                  <a:schemeClr val="tx2"/>
                </a:solidFill>
                <a:latin typeface="+mn-lt"/>
                <a:ea typeface="+mn-lt"/>
                <a:cs typeface="+mn-lt"/>
              </a:defRPr>
            </a:lvl1pPr>
          </a:lstStyle>
          <a:p>
            <a:pPr>
              <a:defRPr/>
            </a:pPr>
            <a:endParaRPr/>
          </a:p>
        </p:txBody>
      </p:sp>
      <p:sp>
        <p:nvSpPr>
          <p:cNvPr id="18" name="Rectangle 18"/>
          <p:cNvSpPr>
            <a:spLocks noGrp="1"/>
          </p:cNvSpPr>
          <p:nvPr>
            <p:ph type="ftr" sz="quarter" idx="3"/>
          </p:nvPr>
        </p:nvSpPr>
        <p:spPr>
          <a:xfrm>
            <a:off x="4186238" y="6245225"/>
            <a:ext cx="3879850" cy="476250"/>
          </a:xfrm>
          <a:prstGeom prst="rect">
            <a:avLst/>
          </a:prstGeom>
        </p:spPr>
        <p:txBody>
          <a:bodyPr anchor="b" anchorCtr="0"/>
          <a:lstStyle>
            <a:lvl1pPr algn="ctr">
              <a:defRPr lang="en-US" sz="1200">
                <a:solidFill>
                  <a:schemeClr val="tx2"/>
                </a:solidFill>
                <a:latin typeface="+mn-lt"/>
                <a:ea typeface="+mn-lt"/>
                <a:cs typeface="+mn-lt"/>
              </a:defRPr>
            </a:lvl1pPr>
          </a:lstStyle>
          <a:p>
            <a:pPr>
              <a:defRPr/>
            </a:pPr>
            <a:endParaRPr/>
          </a:p>
        </p:txBody>
      </p:sp>
      <p:sp>
        <p:nvSpPr>
          <p:cNvPr id="13" name="Rectangle 15"/>
          <p:cNvSpPr>
            <a:spLocks noGrp="1"/>
          </p:cNvSpPr>
          <p:nvPr>
            <p:ph type="sldNum" sz="quarter" idx="4"/>
          </p:nvPr>
        </p:nvSpPr>
        <p:spPr>
          <a:xfrm>
            <a:off x="8780463" y="6245225"/>
            <a:ext cx="2859087" cy="476250"/>
          </a:xfrm>
          <a:prstGeom prst="rect">
            <a:avLst/>
          </a:prstGeom>
        </p:spPr>
        <p:txBody>
          <a:bodyPr anchor="b" anchorCtr="0"/>
          <a:lstStyle>
            <a:lvl1pPr algn="r">
              <a:defRPr lang="en-US" sz="1200">
                <a:solidFill>
                  <a:schemeClr val="tx2"/>
                </a:solidFill>
                <a:latin typeface="+mn-lt"/>
                <a:ea typeface="+mn-lt"/>
                <a:cs typeface="+mn-lt"/>
              </a:defRPr>
            </a:lvl1pPr>
          </a:lstStyle>
          <a:p>
            <a:pPr>
              <a:defRPr/>
            </a:pPr>
            <a:fld id="{56751BC0-EFD2-4ACE-A731-D7145E2EF275}"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9" r:id="rId9"/>
    <p:sldLayoutId id="2147483884" r:id="rId10"/>
    <p:sldLayoutId id="2147483885" r:id="rId11"/>
    <p:sldLayoutId id="2147483886" r:id="rId12"/>
    <p:sldLayoutId id="2147483887" r:id="rId13"/>
    <p:sldLayoutId id="2147483888" r:id="rId14"/>
  </p:sldLayoutIdLst>
  <p:txStyles>
    <p:titleStyle>
      <a:defPPr>
        <a:defRPr sz="4400">
          <a:solidFill>
            <a:schemeClr val="tx2">
              <a:shade val="85000"/>
              <a:satMod val="150000"/>
            </a:schemeClr>
          </a:solidFill>
          <a:latin typeface="+mj-lt"/>
          <a:ea typeface="+mj-ea"/>
          <a:cs typeface="+mj-cs"/>
        </a:defRPr>
      </a:defPPr>
      <a:lvl1pPr algn="ctr" rtl="0" eaLnBrk="0" fontAlgn="base" hangingPunct="0">
        <a:spcBef>
          <a:spcPct val="0"/>
        </a:spcBef>
        <a:spcAft>
          <a:spcPct val="0"/>
        </a:spcAft>
        <a:defRPr lang="en-US" sz="4800" b="1" kern="1200" dirty="0">
          <a:solidFill>
            <a:srgbClr val="40526F"/>
          </a:solidFill>
          <a:effectLst>
            <a:outerShdw blurRad="63500" dist="38100" dir="8220000" algn="tl" rotWithShape="0">
              <a:srgbClr val="000000">
                <a:alpha val="30000"/>
              </a:srgbClr>
            </a:outerShdw>
          </a:effectLst>
          <a:latin typeface="+mj-lt"/>
          <a:ea typeface="+mj-lt"/>
          <a:cs typeface="+mj-lt"/>
        </a:defRPr>
      </a:lvl1pPr>
      <a:lvl2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2pPr>
      <a:lvl3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3pPr>
      <a:lvl4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4pPr>
      <a:lvl5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marL="342900" indent="-615950" algn="l" rtl="0" eaLnBrk="0" fontAlgn="base" hangingPunct="0">
        <a:spcBef>
          <a:spcPct val="20000"/>
        </a:spcBef>
        <a:spcAft>
          <a:spcPct val="0"/>
        </a:spcAft>
        <a:buClr>
          <a:schemeClr val="accent1"/>
        </a:buClr>
        <a:buSzPct val="80000"/>
        <a:buFont typeface="Wingdings 2" pitchFamily="18" charset="2"/>
        <a:buChar char=""/>
        <a:defRPr sz="2800">
          <a:solidFill>
            <a:schemeClr val="tx1"/>
          </a:solidFill>
          <a:latin typeface="+mn-lt"/>
          <a:ea typeface="+mn-lt"/>
          <a:cs typeface="+mn-lt"/>
        </a:defRPr>
      </a:lvl1pPr>
      <a:lvl2pPr marL="557213" indent="-228600" algn="l" rtl="0" eaLnBrk="0" fontAlgn="base" hangingPunct="0">
        <a:spcBef>
          <a:spcPct val="20000"/>
        </a:spcBef>
        <a:spcAft>
          <a:spcPct val="0"/>
        </a:spcAft>
        <a:buClr>
          <a:schemeClr val="tx2"/>
        </a:buClr>
        <a:buFont typeface="Wingdings 2" pitchFamily="18" charset="2"/>
        <a:buChar char=""/>
        <a:defRPr sz="2200">
          <a:solidFill>
            <a:schemeClr val="tx1"/>
          </a:solidFill>
          <a:latin typeface="+mn-lt"/>
          <a:ea typeface="+mn-lt"/>
          <a:cs typeface="+mn-lt"/>
        </a:defRPr>
      </a:lvl2pPr>
      <a:lvl3pPr marL="812800" indent="-228600" algn="l" rtl="0" eaLnBrk="0" fontAlgn="base" hangingPunct="0">
        <a:spcBef>
          <a:spcPct val="20000"/>
        </a:spcBef>
        <a:spcAft>
          <a:spcPct val="0"/>
        </a:spcAft>
        <a:buClr>
          <a:schemeClr val="accent1"/>
        </a:buClr>
        <a:buFont typeface="Wingdings 2" pitchFamily="18" charset="2"/>
        <a:buChar char=""/>
        <a:defRPr sz="2000">
          <a:solidFill>
            <a:schemeClr val="tx1"/>
          </a:solidFill>
          <a:latin typeface="+mn-lt"/>
          <a:ea typeface="+mn-lt"/>
          <a:cs typeface="+mn-lt"/>
        </a:defRPr>
      </a:lvl3pPr>
      <a:lvl4pPr marL="1068388" indent="-228600" algn="l" rtl="0" eaLnBrk="0" fontAlgn="base" hangingPunct="0">
        <a:spcBef>
          <a:spcPct val="20000"/>
        </a:spcBef>
        <a:spcAft>
          <a:spcPct val="0"/>
        </a:spcAft>
        <a:buClr>
          <a:schemeClr val="tx2"/>
        </a:buClr>
        <a:buFont typeface="Wingdings 2" pitchFamily="18" charset="2"/>
        <a:buChar char=""/>
        <a:defRPr>
          <a:solidFill>
            <a:schemeClr val="tx1"/>
          </a:solidFill>
          <a:latin typeface="+mn-lt"/>
          <a:ea typeface="+mn-lt"/>
          <a:cs typeface="+mn-lt"/>
        </a:defRPr>
      </a:lvl4pPr>
      <a:lvl5pPr marL="1316038" indent="-228600" algn="l" rtl="0" eaLnBrk="0" fontAlgn="base" hangingPunct="0">
        <a:spcBef>
          <a:spcPct val="20000"/>
        </a:spcBef>
        <a:spcAft>
          <a:spcPct val="0"/>
        </a:spcAft>
        <a:buClr>
          <a:schemeClr val="accent1"/>
        </a:buClr>
        <a:buFont typeface="Wingdings 2"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1.WMF"/><Relationship Id="rId7" Type="http://schemas.openxmlformats.org/officeDocument/2006/relationships/slide" Target="slide6.xml"/><Relationship Id="rId2" Type="http://schemas.openxmlformats.org/officeDocument/2006/relationships/hyperlink" Target="http://www.youtube.com/watch?v=NeRuYKluJwM&amp;feature=grec_index" TargetMode="External"/><Relationship Id="rId1" Type="http://schemas.openxmlformats.org/officeDocument/2006/relationships/slideLayout" Target="../slideLayouts/slideLayout12.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slide" Target="slide1.xml"/><Relationship Id="rId9" Type="http://schemas.openxmlformats.org/officeDocument/2006/relationships/slide" Target="slide4.xml"/></Relationships>
</file>

<file path=ppt/slides/_rels/slide2.xml.rels><?xml version="1.0" encoding="UTF-8" standalone="yes"?>
<Relationships xmlns="http://schemas.openxmlformats.org/package/2006/relationships"><Relationship Id="rId8" Type="http://schemas.openxmlformats.org/officeDocument/2006/relationships/hyperlink" Target="http://www.mdkidspage.org/Counties.htm" TargetMode="External"/><Relationship Id="rId13" Type="http://schemas.openxmlformats.org/officeDocument/2006/relationships/hyperlink" Target="http://visitmaryland.org/Pages/HistoryandHeritage.aspx?gclid=CJvZjfi2g6oCFcbb4Aodwn8qyw" TargetMode="External"/><Relationship Id="rId3" Type="http://schemas.openxmlformats.org/officeDocument/2006/relationships/slide" Target="slide2.xml"/><Relationship Id="rId7" Type="http://schemas.openxmlformats.org/officeDocument/2006/relationships/slide" Target="slide4.xml"/><Relationship Id="rId12" Type="http://schemas.openxmlformats.org/officeDocument/2006/relationships/hyperlink" Target="http://atb.grolier.com/cgi-bin/article?category=ti&amp;assetid=atb022&amp;templatename=state.html&amp;stateid=atb022" TargetMode="External"/><Relationship Id="rId17" Type="http://schemas.openxmlformats.org/officeDocument/2006/relationships/image" Target="../media/image3.png"/><Relationship Id="rId2" Type="http://schemas.openxmlformats.org/officeDocument/2006/relationships/slide" Target="slide1.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 Target="slide5.xml"/><Relationship Id="rId11" Type="http://schemas.openxmlformats.org/officeDocument/2006/relationships/hyperlink" Target="http://www.mdkidspage.org/KidsHome.htm" TargetMode="External"/><Relationship Id="rId5" Type="http://schemas.openxmlformats.org/officeDocument/2006/relationships/slide" Target="slide6.xml"/><Relationship Id="rId15" Type="http://schemas.openxmlformats.org/officeDocument/2006/relationships/hyperlink" Target="http://www.worldbookonline.com/student/article?id=ar347320&amp;st=maryland" TargetMode="External"/><Relationship Id="rId10" Type="http://schemas.openxmlformats.org/officeDocument/2006/relationships/hyperlink" Target="http://www.mdkidspage.org/Maps.htm" TargetMode="External"/><Relationship Id="rId4" Type="http://schemas.openxmlformats.org/officeDocument/2006/relationships/slide" Target="slide3.xml"/><Relationship Id="rId9" Type="http://schemas.openxmlformats.org/officeDocument/2006/relationships/hyperlink" Target="http://www.maryland.gov/pages/maps.aspx" TargetMode="External"/><Relationship Id="rId14" Type="http://schemas.openxmlformats.org/officeDocument/2006/relationships/hyperlink" Target="http://www.choosemaryland.org/factsstats/Pages/default.asp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bcps.org/offices/lis/models/slamdunks/gomd/organizer.docx" TargetMode="External"/><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12.xml"/><Relationship Id="rId6" Type="http://schemas.openxmlformats.org/officeDocument/2006/relationships/slide" Target="slide5.xml"/><Relationship Id="rId5" Type="http://schemas.openxmlformats.org/officeDocument/2006/relationships/slide" Target="slide6.xml"/><Relationship Id="rId10" Type="http://schemas.openxmlformats.org/officeDocument/2006/relationships/image" Target="../media/image5.WMF"/><Relationship Id="rId4" Type="http://schemas.openxmlformats.org/officeDocument/2006/relationships/slide" Target="slide3.xml"/><Relationship Id="rId9" Type="http://schemas.openxmlformats.org/officeDocument/2006/relationships/image" Target="../media/image4.JPG"/></Relationships>
</file>

<file path=ppt/slides/_rels/slide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www.bcps.org/offices/lis/models/slamdunks/gomd/brochure.pub" TargetMode="External"/><Relationship Id="rId7" Type="http://schemas.openxmlformats.org/officeDocument/2006/relationships/slide" Target="slide1.xml"/><Relationship Id="rId12" Type="http://schemas.openxmlformats.org/officeDocument/2006/relationships/slide" Target="slide4.xml"/><Relationship Id="rId2" Type="http://schemas.openxmlformats.org/officeDocument/2006/relationships/hyperlink" Target="http://www.bcps.org/offices/lis/models/slamdunks/gomd/researchorganizer.docx" TargetMode="External"/><Relationship Id="rId1" Type="http://schemas.openxmlformats.org/officeDocument/2006/relationships/slideLayout" Target="../slideLayouts/slideLayout13.xml"/><Relationship Id="rId6" Type="http://schemas.openxmlformats.org/officeDocument/2006/relationships/image" Target="../media/image6.WMF"/><Relationship Id="rId11" Type="http://schemas.openxmlformats.org/officeDocument/2006/relationships/slide" Target="slide5.xml"/><Relationship Id="rId5" Type="http://schemas.openxmlformats.org/officeDocument/2006/relationships/hyperlink" Target="http://www.bcps.org/offices/lis/models/slamdunks/gomd/gomdrubric.docx" TargetMode="External"/><Relationship Id="rId10" Type="http://schemas.openxmlformats.org/officeDocument/2006/relationships/slide" Target="slide6.xml"/><Relationship Id="rId4" Type="http://schemas.openxmlformats.org/officeDocument/2006/relationships/hyperlink" Target="http://www.bcps.org/offices/lis/models/slamdunks/gomd/poster.docx" TargetMode="External"/><Relationship Id="rId9" Type="http://schemas.openxmlformats.org/officeDocument/2006/relationships/slide" Target="slide3.xml"/></Relationships>
</file>

<file path=ppt/slides/_rels/slide5.xml.rels><?xml version="1.0" encoding="UTF-8" standalone="yes"?>
<Relationships xmlns="http://schemas.openxmlformats.org/package/2006/relationships"><Relationship Id="rId8" Type="http://schemas.openxmlformats.org/officeDocument/2006/relationships/hyperlink" Target="http://www.hsmcdigshistory.org/visit/museum-map/" TargetMode="External"/><Relationship Id="rId13" Type="http://schemas.openxmlformats.org/officeDocument/2006/relationships/image" Target="../media/image9.jpg"/><Relationship Id="rId3" Type="http://schemas.openxmlformats.org/officeDocument/2006/relationships/slide" Target="slide2.xml"/><Relationship Id="rId7" Type="http://schemas.openxmlformats.org/officeDocument/2006/relationships/slide" Target="slide4.xml"/><Relationship Id="rId12" Type="http://schemas.openxmlformats.org/officeDocument/2006/relationships/hyperlink" Target="http://cloudfront.telegraph.civilwar.org/antietam360/" TargetMode="External"/><Relationship Id="rId2" Type="http://schemas.openxmlformats.org/officeDocument/2006/relationships/slide" Target="slide1.xml"/><Relationship Id="rId1" Type="http://schemas.openxmlformats.org/officeDocument/2006/relationships/slideLayout" Target="../slideLayouts/slideLayout14.xml"/><Relationship Id="rId6" Type="http://schemas.openxmlformats.org/officeDocument/2006/relationships/slide" Target="slide5.xml"/><Relationship Id="rId11" Type="http://schemas.openxmlformats.org/officeDocument/2006/relationships/image" Target="../media/image8.gif"/><Relationship Id="rId5" Type="http://schemas.openxmlformats.org/officeDocument/2006/relationships/slide" Target="slide6.xml"/><Relationship Id="rId15" Type="http://schemas.openxmlformats.org/officeDocument/2006/relationships/hyperlink" Target="http://www.mdkidspage.org/StateSymbols.htm" TargetMode="External"/><Relationship Id="rId10" Type="http://schemas.openxmlformats.org/officeDocument/2006/relationships/hyperlink" Target="http://www.nationalgeographic.com/chesapeake/" TargetMode="External"/><Relationship Id="rId4" Type="http://schemas.openxmlformats.org/officeDocument/2006/relationships/slide" Target="slide3.xml"/><Relationship Id="rId9" Type="http://schemas.openxmlformats.org/officeDocument/2006/relationships/image" Target="../media/image7.WMF"/><Relationship Id="rId14" Type="http://schemas.openxmlformats.org/officeDocument/2006/relationships/image" Target="../media/image10.WMF"/></Relationships>
</file>

<file path=ppt/slides/_rels/slide6.xml.rels><?xml version="1.0" encoding="UTF-8" standalone="yes"?>
<Relationships xmlns="http://schemas.openxmlformats.org/package/2006/relationships"><Relationship Id="rId8" Type="http://schemas.openxmlformats.org/officeDocument/2006/relationships/hyperlink" Target="http://www.iste.org/docs/pdfs/nets-s-standards.pdf?sfvrsn=2" TargetMode="External"/><Relationship Id="rId13" Type="http://schemas.openxmlformats.org/officeDocument/2006/relationships/slide" Target="slide6.xml"/><Relationship Id="rId3" Type="http://schemas.openxmlformats.org/officeDocument/2006/relationships/hyperlink" Target="http://mdk12.org/instruction/curriculum/index.html" TargetMode="External"/><Relationship Id="rId7" Type="http://schemas.openxmlformats.org/officeDocument/2006/relationships/hyperlink" Target="http://www.ala.org/ala/mgrps/divs/aasl/guidelinesandstandards/learningstandards/AASL_LearningStandards.pdf" TargetMode="External"/><Relationship Id="rId12"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www.mdk12.org/instruction/commoncore/index.html" TargetMode="External"/><Relationship Id="rId11" Type="http://schemas.openxmlformats.org/officeDocument/2006/relationships/slide" Target="slide2.xml"/><Relationship Id="rId5" Type="http://schemas.openxmlformats.org/officeDocument/2006/relationships/hyperlink" Target="http://www.bcps.org/offices/lis/models/slamdunks/socialstandards.docx" TargetMode="External"/><Relationship Id="rId15" Type="http://schemas.openxmlformats.org/officeDocument/2006/relationships/slide" Target="slide4.xml"/><Relationship Id="rId10" Type="http://schemas.openxmlformats.org/officeDocument/2006/relationships/slide" Target="slide1.xml"/><Relationship Id="rId4" Type="http://schemas.openxmlformats.org/officeDocument/2006/relationships/hyperlink" Target="http://mdk12.org/instruction/curriculum/social_studies/standard3/grade4.html" TargetMode="External"/><Relationship Id="rId9" Type="http://schemas.openxmlformats.org/officeDocument/2006/relationships/hyperlink" Target="http://www.bcps.org/offices/lis/models/tips/styles.html" TargetMode="External"/><Relationship Id="rId1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title"/>
          </p:nvPr>
        </p:nvSpPr>
        <p:spPr>
          <a:xfrm>
            <a:off x="182562" y="685800"/>
            <a:ext cx="3124200" cy="579438"/>
          </a:xfrm>
        </p:spPr>
        <p:txBody>
          <a:bodyPr/>
          <a:lstStyle/>
          <a:p>
            <a:pPr algn="l" eaLnBrk="1" fontAlgn="auto" hangingPunct="1">
              <a:spcBef>
                <a:spcPts val="0"/>
              </a:spcBef>
              <a:spcAft>
                <a:spcPts val="0"/>
              </a:spcAft>
              <a:defRPr/>
            </a:pPr>
            <a:r>
              <a:rPr sz="2800" dirty="0">
                <a:solidFill>
                  <a:schemeClr val="bg1"/>
                </a:solidFill>
              </a:rPr>
              <a:t>1. </a:t>
            </a:r>
            <a:r>
              <a:rPr sz="2800" dirty="0" smtClean="0">
                <a:solidFill>
                  <a:schemeClr val="bg1"/>
                </a:solidFill>
              </a:rPr>
              <a:t>Question</a:t>
            </a:r>
            <a:endParaRPr sz="2800" dirty="0">
              <a:solidFill>
                <a:schemeClr val="bg1"/>
              </a:solidFill>
            </a:endParaRPr>
          </a:p>
        </p:txBody>
      </p:sp>
      <p:sp>
        <p:nvSpPr>
          <p:cNvPr id="2058" name="Rectangle 10"/>
          <p:cNvSpPr>
            <a:spLocks noGrp="1" noChangeArrowheads="1"/>
          </p:cNvSpPr>
          <p:nvPr>
            <p:ph type="body" sz="half" idx="1"/>
          </p:nvPr>
        </p:nvSpPr>
        <p:spPr>
          <a:xfrm>
            <a:off x="192630" y="1595436"/>
            <a:ext cx="6751638" cy="4195763"/>
          </a:xfrm>
        </p:spPr>
        <p:txBody>
          <a:bodyPr>
            <a:normAutofit/>
          </a:bodyPr>
          <a:lstStyle/>
          <a:p>
            <a:pPr indent="0">
              <a:lnSpc>
                <a:spcPct val="90000"/>
              </a:lnSpc>
              <a:buFontTx/>
              <a:buNone/>
              <a:defRPr/>
            </a:pPr>
            <a:r>
              <a:rPr lang="en-US" sz="2400" dirty="0" smtClean="0"/>
              <a:t>Maryland may be a small state, but it has a lot to offer!</a:t>
            </a:r>
            <a:r>
              <a:rPr lang="en-US" sz="2400" dirty="0"/>
              <a:t> </a:t>
            </a:r>
            <a:r>
              <a:rPr lang="en-US" sz="2400" dirty="0" smtClean="0"/>
              <a:t>Within its borders, our state has many geographic features that are found throughout the whole country – that is why Maryland’s nickname is “America in Miniature”.</a:t>
            </a:r>
            <a:endParaRPr lang="en-US" sz="2400" dirty="0"/>
          </a:p>
          <a:p>
            <a:pPr indent="0">
              <a:lnSpc>
                <a:spcPct val="90000"/>
              </a:lnSpc>
              <a:buFontTx/>
              <a:buNone/>
              <a:defRPr/>
            </a:pPr>
            <a:endParaRPr lang="en-US" sz="2400" dirty="0" smtClean="0"/>
          </a:p>
          <a:p>
            <a:pPr indent="0">
              <a:lnSpc>
                <a:spcPct val="90000"/>
              </a:lnSpc>
              <a:buFontTx/>
              <a:buNone/>
              <a:defRPr/>
            </a:pPr>
            <a:r>
              <a:rPr lang="en-US" sz="2400" dirty="0" smtClean="0"/>
              <a:t>Can you identify physical features found within our borders?  How are people who live in Baltimore different from people who live in Western Maryland?</a:t>
            </a:r>
            <a:endParaRPr lang="en-US" sz="2400" dirty="0"/>
          </a:p>
        </p:txBody>
      </p:sp>
      <p:pic>
        <p:nvPicPr>
          <p:cNvPr id="2" name="Content Placeholder 1">
            <a:hlinkClick r:id="rId2"/>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870700" y="927915"/>
            <a:ext cx="4826094" cy="4338636"/>
          </a:xfrm>
        </p:spPr>
      </p:pic>
      <p:sp>
        <p:nvSpPr>
          <p:cNvPr id="2060" name="Rectangle 12"/>
          <p:cNvSpPr>
            <a:spLocks noChangeArrowheads="1"/>
          </p:cNvSpPr>
          <p:nvPr/>
        </p:nvSpPr>
        <p:spPr bwMode="auto">
          <a:xfrm>
            <a:off x="75406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4"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2</a:t>
            </a:r>
            <a:endParaRPr lang="en-US" sz="2000" b="1">
              <a:effectLst>
                <a:outerShdw blurRad="38100" dist="38100" dir="2700000" algn="tl">
                  <a:srgbClr val="C0C0C0"/>
                </a:outerShdw>
              </a:effectLst>
            </a:endParaRPr>
          </a:p>
        </p:txBody>
      </p:sp>
      <p:sp>
        <p:nvSpPr>
          <p:cNvPr id="2062" name="Rectangle 14"/>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3</a:t>
            </a:r>
            <a:endParaRPr lang="en-US" sz="2000" b="1">
              <a:effectLst>
                <a:outerShdw blurRad="38100" dist="38100" dir="2700000" algn="tl">
                  <a:srgbClr val="C0C0C0"/>
                </a:outerShdw>
              </a:effectLst>
            </a:endParaRPr>
          </a:p>
        </p:txBody>
      </p:sp>
      <p:sp>
        <p:nvSpPr>
          <p:cNvPr id="2063" name="Rectangle 15"/>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6</a:t>
            </a:r>
            <a:endParaRPr lang="en-US" sz="2000" b="1">
              <a:effectLst>
                <a:outerShdw blurRad="38100" dist="38100" dir="2700000" algn="tl">
                  <a:srgbClr val="C0C0C0"/>
                </a:outerShdw>
              </a:effectLst>
            </a:endParaRPr>
          </a:p>
        </p:txBody>
      </p:sp>
      <p:sp>
        <p:nvSpPr>
          <p:cNvPr id="2064" name="Rectangle 16"/>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5</a:t>
            </a:r>
            <a:endParaRPr lang="en-US" sz="2000" b="1">
              <a:effectLst>
                <a:outerShdw blurRad="38100" dist="38100" dir="2700000" algn="tl">
                  <a:srgbClr val="C0C0C0"/>
                </a:outerShdw>
              </a:effectLst>
            </a:endParaRPr>
          </a:p>
        </p:txBody>
      </p:sp>
      <p:sp>
        <p:nvSpPr>
          <p:cNvPr id="2065" name="Rectangle 17"/>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4</a:t>
            </a:r>
            <a:endParaRPr lang="en-US" sz="2000" b="1">
              <a:effectLst>
                <a:outerShdw blurRad="38100" dist="38100" dir="2700000" algn="tl">
                  <a:srgbClr val="C0C0C0"/>
                </a:outerShdw>
              </a:effectLst>
            </a:endParaRPr>
          </a:p>
        </p:txBody>
      </p:sp>
      <p:sp>
        <p:nvSpPr>
          <p:cNvPr id="2066" name="AutoShape 18"/>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36" name="Rectangle 35"/>
          <p:cNvSpPr/>
          <p:nvPr/>
        </p:nvSpPr>
        <p:spPr>
          <a:xfrm>
            <a:off x="388144" y="5596750"/>
            <a:ext cx="11353800" cy="954107"/>
          </a:xfrm>
          <a:prstGeom prst="rect">
            <a:avLst/>
          </a:prstGeom>
          <a:solidFill>
            <a:schemeClr val="bg1"/>
          </a:solidFill>
          <a:ln>
            <a:solidFill>
              <a:schemeClr val="tx1"/>
            </a:solidFill>
          </a:ln>
          <a:effectLst>
            <a:outerShdw blurRad="63500" sx="102000" sy="102000" algn="ctr"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wrap="square">
            <a:spAutoFit/>
          </a:bodyPr>
          <a:lstStyle/>
          <a:p>
            <a:pPr algn="ctr">
              <a:defRPr/>
            </a:pPr>
            <a:r>
              <a:rPr lang="en-US" sz="2800" b="1" dirty="0">
                <a:solidFill>
                  <a:schemeClr val="tx1"/>
                </a:solidFill>
              </a:rPr>
              <a:t>How do the physical characteristics of Maryland's </a:t>
            </a:r>
            <a:r>
              <a:rPr lang="en-US" sz="2800" b="1" dirty="0" smtClean="0">
                <a:solidFill>
                  <a:schemeClr val="tx1"/>
                </a:solidFill>
              </a:rPr>
              <a:t>geographic </a:t>
            </a:r>
            <a:r>
              <a:rPr lang="en-US" sz="2800" b="1" dirty="0">
                <a:solidFill>
                  <a:schemeClr val="tx1"/>
                </a:solidFill>
              </a:rPr>
              <a:t>regions </a:t>
            </a:r>
            <a:br>
              <a:rPr lang="en-US" sz="2800" b="1" dirty="0">
                <a:solidFill>
                  <a:schemeClr val="tx1"/>
                </a:solidFill>
              </a:rPr>
            </a:br>
            <a:r>
              <a:rPr lang="en-US" sz="2800" b="1" dirty="0">
                <a:solidFill>
                  <a:schemeClr val="tx1"/>
                </a:solidFill>
              </a:rPr>
              <a:t>affect the people who live in </a:t>
            </a:r>
            <a:r>
              <a:rPr lang="en-US" sz="2800" b="1" dirty="0" smtClean="0">
                <a:solidFill>
                  <a:schemeClr val="tx1"/>
                </a:solidFill>
              </a:rPr>
              <a:t>each region?</a:t>
            </a:r>
            <a:endParaRPr lang="en-US" sz="28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192630" y="242501"/>
            <a:ext cx="6751638" cy="609600"/>
          </a:xfrm>
          <a:prstGeom prst="rect">
            <a:avLst/>
          </a:prstGeom>
        </p:spPr>
        <p:txBody>
          <a:bodyPr anchor="b">
            <a:noAutofit/>
            <a:scene3d>
              <a:camera prst="orthographicFront"/>
              <a:lightRig rig="soft" dir="t">
                <a:rot lat="0" lon="0" rev="2100000"/>
              </a:lightRig>
            </a:scene3d>
            <a:sp3d prstMaterial="matte">
              <a:bevelT w="38100" h="38100"/>
            </a:sp3d>
          </a:bodyPr>
          <a:lstStyle/>
          <a:p>
            <a:pPr fontAlgn="auto">
              <a:spcBef>
                <a:spcPts val="0"/>
              </a:spcBef>
              <a:spcAft>
                <a:spcPts val="0"/>
              </a:spcAft>
              <a:defRPr/>
            </a:pPr>
            <a:r>
              <a:rPr lang="en-US" sz="3600" b="1" dirty="0" smtClean="0">
                <a:solidFill>
                  <a:srgbClr val="D05400"/>
                </a:solidFill>
                <a:latin typeface="Candara" pitchFamily="34" charset="0"/>
              </a:rPr>
              <a:t> </a:t>
            </a:r>
            <a:r>
              <a:rPr lang="en-US" sz="3600" b="1" dirty="0" smtClean="0">
                <a:solidFill>
                  <a:schemeClr val="accent6">
                    <a:lumMod val="20000"/>
                    <a:lumOff val="80000"/>
                  </a:schemeClr>
                </a:solidFill>
                <a:effectLst>
                  <a:outerShdw blurRad="38100" dist="38100" dir="2700000" algn="tl">
                    <a:srgbClr val="000000">
                      <a:alpha val="43137"/>
                    </a:srgbClr>
                  </a:outerShdw>
                </a:effectLst>
                <a:latin typeface="Candara" pitchFamily="34" charset="0"/>
              </a:rPr>
              <a:t>America in Miniature</a:t>
            </a:r>
            <a:endParaRPr lang="en-US" sz="3600" b="1" dirty="0">
              <a:solidFill>
                <a:schemeClr val="accent6">
                  <a:lumMod val="20000"/>
                  <a:lumOff val="80000"/>
                </a:schemeClr>
              </a:solidFill>
              <a:effectLst>
                <a:outerShdw blurRad="38100" dist="38100" dir="2700000" algn="tl">
                  <a:srgbClr val="000000">
                    <a:alpha val="43137"/>
                  </a:srgbClr>
                </a:outerShdw>
              </a:effectLst>
              <a:latin typeface="Candara" pitchFamily="34" charset="0"/>
              <a:ea typeface="+mj-lt"/>
              <a:cs typeface="+mj-lt"/>
            </a:endParaRPr>
          </a:p>
        </p:txBody>
      </p:sp>
      <p:sp>
        <p:nvSpPr>
          <p:cNvPr id="14" name="TextBox 13"/>
          <p:cNvSpPr txBox="1"/>
          <p:nvPr/>
        </p:nvSpPr>
        <p:spPr>
          <a:xfrm>
            <a:off x="7377113" y="5319751"/>
            <a:ext cx="5257800" cy="276999"/>
          </a:xfrm>
          <a:prstGeom prst="rect">
            <a:avLst/>
          </a:prstGeom>
          <a:noFill/>
        </p:spPr>
        <p:txBody>
          <a:bodyPr wrap="square" rtlCol="0">
            <a:spAutoFit/>
          </a:bodyPr>
          <a:lstStyle/>
          <a:p>
            <a:r>
              <a:rPr lang="en-US" sz="1200" dirty="0" smtClean="0">
                <a:latin typeface="Candara" pitchFamily="34" charset="0"/>
              </a:rPr>
              <a:t>Image Source: Microsoft Office</a:t>
            </a:r>
            <a:endParaRPr lang="en-US" sz="1200" dirty="0">
              <a:latin typeface="Candar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4962" y="228600"/>
            <a:ext cx="4267200" cy="533400"/>
          </a:xfrm>
        </p:spPr>
        <p:txBody>
          <a:bodyPr>
            <a:noAutofit/>
          </a:bodyPr>
          <a:lstStyle/>
          <a:p>
            <a:pPr algn="l" eaLnBrk="1" fontAlgn="auto" hangingPunct="1">
              <a:spcBef>
                <a:spcPts val="0"/>
              </a:spcBef>
              <a:spcAft>
                <a:spcPts val="0"/>
              </a:spcAft>
              <a:defRPr/>
            </a:pPr>
            <a:r>
              <a:rPr sz="2800" dirty="0">
                <a:solidFill>
                  <a:schemeClr val="bg1"/>
                </a:solidFill>
              </a:rPr>
              <a:t>2. Information Sources</a:t>
            </a:r>
          </a:p>
        </p:txBody>
      </p:sp>
      <p:sp>
        <p:nvSpPr>
          <p:cNvPr id="4099" name="Rectangle 4"/>
          <p:cNvSpPr>
            <a:spLocks noGrp="1" noChangeArrowheads="1"/>
          </p:cNvSpPr>
          <p:nvPr>
            <p:ph type="body" sz="half" idx="1"/>
          </p:nvPr>
        </p:nvSpPr>
        <p:spPr>
          <a:xfrm>
            <a:off x="0" y="1031419"/>
            <a:ext cx="12831762" cy="822621"/>
          </a:xfrm>
          <a:noFill/>
        </p:spPr>
        <p:txBody>
          <a:bodyPr/>
          <a:lstStyle/>
          <a:p>
            <a:pPr indent="0">
              <a:lnSpc>
                <a:spcPct val="90000"/>
              </a:lnSpc>
              <a:buFontTx/>
              <a:buNone/>
            </a:pPr>
            <a:r>
              <a:rPr lang="en-US" sz="2400" b="1" dirty="0" smtClean="0"/>
              <a:t>The resources below will help you identify and describe the different regions of Maryland. </a:t>
            </a:r>
          </a:p>
          <a:p>
            <a:pPr>
              <a:lnSpc>
                <a:spcPct val="90000"/>
              </a:lnSpc>
              <a:buFontTx/>
              <a:buNone/>
            </a:pPr>
            <a:endParaRPr lang="en-US" sz="1800" dirty="0" smtClean="0"/>
          </a:p>
        </p:txBody>
      </p:sp>
      <p:sp>
        <p:nvSpPr>
          <p:cNvPr id="6157" name="Rectangle 13"/>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6158" name="Rectangle 14"/>
          <p:cNvSpPr>
            <a:spLocks noChangeArrowheads="1"/>
          </p:cNvSpPr>
          <p:nvPr/>
        </p:nvSpPr>
        <p:spPr bwMode="auto">
          <a:xfrm>
            <a:off x="815340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3" action="ppaction://hlinksldjump"/>
              </a:rPr>
              <a:t>2</a:t>
            </a:r>
            <a:endParaRPr lang="en-US" sz="2000" b="1">
              <a:effectLst>
                <a:outerShdw blurRad="38100" dist="38100" dir="2700000" algn="tl">
                  <a:srgbClr val="FFFFFF"/>
                </a:outerShdw>
              </a:effectLst>
            </a:endParaRPr>
          </a:p>
        </p:txBody>
      </p:sp>
      <p:sp>
        <p:nvSpPr>
          <p:cNvPr id="6159" name="Rectangle 15"/>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6160" name="Rectangle 16"/>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6161" name="Rectangle 17"/>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6162" name="Rectangle 18"/>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6163" name="AutoShape 19"/>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val="3944950622"/>
              </p:ext>
            </p:extLst>
          </p:nvPr>
        </p:nvGraphicFramePr>
        <p:xfrm>
          <a:off x="411162" y="1586449"/>
          <a:ext cx="11178381" cy="5059680"/>
        </p:xfrm>
        <a:graphic>
          <a:graphicData uri="http://schemas.openxmlformats.org/drawingml/2006/table">
            <a:tbl>
              <a:tblPr firstRow="1" bandRow="1">
                <a:tableStyleId>{F5AB1C69-6EDB-4FF4-983F-18BD219EF322}</a:tableStyleId>
              </a:tblPr>
              <a:tblGrid>
                <a:gridCol w="3726127"/>
                <a:gridCol w="3540912"/>
                <a:gridCol w="3911342"/>
              </a:tblGrid>
              <a:tr h="869883">
                <a:tc>
                  <a:txBody>
                    <a:bodyPr/>
                    <a:lstStyle/>
                    <a:p>
                      <a:pPr algn="ctr"/>
                      <a:r>
                        <a:rPr lang="en-US" sz="2800" dirty="0" smtClean="0"/>
                        <a:t>Map</a:t>
                      </a:r>
                      <a:r>
                        <a:rPr lang="en-US" sz="2800" baseline="0" dirty="0" smtClean="0"/>
                        <a:t> Resources</a:t>
                      </a:r>
                      <a:endParaRPr lang="en-US" sz="2800" dirty="0"/>
                    </a:p>
                  </a:txBody>
                  <a:tcPr/>
                </a:tc>
                <a:tc>
                  <a:txBody>
                    <a:bodyPr/>
                    <a:lstStyle/>
                    <a:p>
                      <a:pPr algn="ctr"/>
                      <a:r>
                        <a:rPr lang="en-US" sz="2800" dirty="0" smtClean="0"/>
                        <a:t>Maryland Fact</a:t>
                      </a:r>
                      <a:r>
                        <a:rPr lang="en-US" sz="2800" baseline="0" dirty="0" smtClean="0"/>
                        <a:t> Resources </a:t>
                      </a:r>
                      <a:endParaRPr lang="en-US" sz="2800" dirty="0"/>
                    </a:p>
                  </a:txBody>
                  <a:tcPr/>
                </a:tc>
                <a:tc>
                  <a:txBody>
                    <a:bodyPr/>
                    <a:lstStyle/>
                    <a:p>
                      <a:pPr algn="ctr"/>
                      <a:r>
                        <a:rPr lang="en-US" sz="2800" dirty="0" smtClean="0"/>
                        <a:t>More Resources</a:t>
                      </a:r>
                      <a:endParaRPr lang="en-US" sz="2800" dirty="0"/>
                    </a:p>
                  </a:txBody>
                  <a:tcPr/>
                </a:tc>
              </a:tr>
              <a:tr h="4096868">
                <a:tc>
                  <a:txBody>
                    <a:bodyPr/>
                    <a:lstStyle/>
                    <a:p>
                      <a:pPr lvl="1">
                        <a:lnSpc>
                          <a:spcPct val="90000"/>
                        </a:lnSpc>
                      </a:pPr>
                      <a:endParaRPr lang="en-US" sz="2200" dirty="0" smtClean="0">
                        <a:hlinkClick r:id="rId8"/>
                      </a:endParaRPr>
                    </a:p>
                    <a:p>
                      <a:pPr lvl="1">
                        <a:lnSpc>
                          <a:spcPct val="90000"/>
                        </a:lnSpc>
                      </a:pPr>
                      <a:r>
                        <a:rPr lang="en-US" sz="2200" dirty="0" smtClean="0">
                          <a:hlinkClick r:id="rId8"/>
                        </a:rPr>
                        <a:t>Interactive Maryland County Map</a:t>
                      </a:r>
                      <a:endParaRPr lang="en-US" sz="2200" dirty="0" smtClean="0"/>
                    </a:p>
                    <a:p>
                      <a:pPr lvl="1">
                        <a:lnSpc>
                          <a:spcPct val="90000"/>
                        </a:lnSpc>
                      </a:pPr>
                      <a:endParaRPr lang="en-US" sz="2200" dirty="0" smtClean="0">
                        <a:hlinkClick r:id="rId9"/>
                      </a:endParaRPr>
                    </a:p>
                    <a:p>
                      <a:pPr lvl="1">
                        <a:lnSpc>
                          <a:spcPct val="90000"/>
                        </a:lnSpc>
                      </a:pPr>
                      <a:endParaRPr lang="en-US" sz="2200" dirty="0" smtClean="0">
                        <a:hlinkClick r:id="rId9"/>
                      </a:endParaRPr>
                    </a:p>
                    <a:p>
                      <a:pPr lvl="1">
                        <a:lnSpc>
                          <a:spcPct val="90000"/>
                        </a:lnSpc>
                      </a:pPr>
                      <a:r>
                        <a:rPr lang="en-US" sz="2200" dirty="0" smtClean="0">
                          <a:hlinkClick r:id="rId9"/>
                        </a:rPr>
                        <a:t>Interactive County Map of Maryland</a:t>
                      </a:r>
                      <a:r>
                        <a:rPr lang="en-US" sz="2200" dirty="0" smtClean="0"/>
                        <a:t> </a:t>
                      </a:r>
                    </a:p>
                    <a:p>
                      <a:pPr lvl="1">
                        <a:lnSpc>
                          <a:spcPct val="90000"/>
                        </a:lnSpc>
                      </a:pPr>
                      <a:endParaRPr lang="en-US" sz="2200" dirty="0" smtClean="0"/>
                    </a:p>
                    <a:p>
                      <a:pPr lvl="1">
                        <a:lnSpc>
                          <a:spcPct val="90000"/>
                        </a:lnSpc>
                      </a:pPr>
                      <a:endParaRPr lang="en-US" sz="2200" dirty="0" smtClean="0"/>
                    </a:p>
                    <a:p>
                      <a:pPr lvl="1">
                        <a:lnSpc>
                          <a:spcPct val="90000"/>
                        </a:lnSpc>
                      </a:pPr>
                      <a:r>
                        <a:rPr lang="en-US" sz="2200" dirty="0" smtClean="0">
                          <a:hlinkClick r:id="rId10"/>
                        </a:rPr>
                        <a:t>Landform Region Map</a:t>
                      </a:r>
                      <a:endParaRPr lang="en-US" sz="2200" dirty="0" smtClean="0"/>
                    </a:p>
                    <a:p>
                      <a:endParaRPr lang="en-US" sz="2200" dirty="0"/>
                    </a:p>
                  </a:txBody>
                  <a:tcPr/>
                </a:tc>
                <a:tc>
                  <a:txBody>
                    <a:bodyPr/>
                    <a:lstStyle/>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hlinkClick r:id="rId11"/>
                      </a:endParaRPr>
                    </a:p>
                    <a:p>
                      <a:pPr marL="0" marR="0" lvl="1" indent="0" algn="ctr" defTabSz="914400" eaLnBrk="1" fontAlgn="auto" latinLnBrk="0" hangingPunct="1">
                        <a:lnSpc>
                          <a:spcPct val="100000"/>
                        </a:lnSpc>
                        <a:spcBef>
                          <a:spcPts val="0"/>
                        </a:spcBef>
                        <a:spcAft>
                          <a:spcPts val="0"/>
                        </a:spcAft>
                        <a:buClrTx/>
                        <a:buSzTx/>
                        <a:buFontTx/>
                        <a:buNone/>
                        <a:tabLst/>
                        <a:defRPr/>
                      </a:pPr>
                      <a:r>
                        <a:rPr lang="en-US" sz="2200" dirty="0" smtClean="0">
                          <a:hlinkClick r:id="rId11"/>
                        </a:rPr>
                        <a:t>Maryland Fact Page</a:t>
                      </a: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hlinkClick r:id="rId12"/>
                      </a:endParaRPr>
                    </a:p>
                    <a:p>
                      <a:pPr marL="0" marR="0" lvl="1" indent="0" algn="ctr" defTabSz="914400" eaLnBrk="1" fontAlgn="auto" latinLnBrk="0" hangingPunct="1">
                        <a:lnSpc>
                          <a:spcPct val="100000"/>
                        </a:lnSpc>
                        <a:spcBef>
                          <a:spcPts val="0"/>
                        </a:spcBef>
                        <a:spcAft>
                          <a:spcPts val="0"/>
                        </a:spcAft>
                        <a:buClrTx/>
                        <a:buSzTx/>
                        <a:buFontTx/>
                        <a:buNone/>
                        <a:tabLst/>
                        <a:defRPr/>
                      </a:pPr>
                      <a:r>
                        <a:rPr lang="en-US" sz="2200" dirty="0" smtClean="0">
                          <a:hlinkClick r:id="rId12"/>
                        </a:rPr>
                        <a:t>Maryland Facts</a:t>
                      </a: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hlinkClick r:id="rId13"/>
                      </a:endParaRPr>
                    </a:p>
                    <a:p>
                      <a:pPr marL="0" marR="0" lvl="1" indent="0" algn="ctr" defTabSz="914400" eaLnBrk="1" fontAlgn="auto" latinLnBrk="0" hangingPunct="1">
                        <a:lnSpc>
                          <a:spcPct val="100000"/>
                        </a:lnSpc>
                        <a:spcBef>
                          <a:spcPts val="0"/>
                        </a:spcBef>
                        <a:spcAft>
                          <a:spcPts val="0"/>
                        </a:spcAft>
                        <a:buClrTx/>
                        <a:buSzTx/>
                        <a:buFontTx/>
                        <a:buNone/>
                        <a:tabLst/>
                        <a:defRPr/>
                      </a:pPr>
                      <a:r>
                        <a:rPr lang="en-US" sz="2200" dirty="0" smtClean="0">
                          <a:hlinkClick r:id="rId13"/>
                        </a:rPr>
                        <a:t>Maryland Attractions</a:t>
                      </a: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endParaRPr lang="en-US" sz="2200" dirty="0" smtClean="0"/>
                    </a:p>
                    <a:p>
                      <a:pPr marL="0" marR="0" lvl="1" indent="0" algn="ctr" defTabSz="914400" eaLnBrk="1" fontAlgn="auto" latinLnBrk="0" hangingPunct="1">
                        <a:lnSpc>
                          <a:spcPct val="100000"/>
                        </a:lnSpc>
                        <a:spcBef>
                          <a:spcPts val="0"/>
                        </a:spcBef>
                        <a:spcAft>
                          <a:spcPts val="0"/>
                        </a:spcAft>
                        <a:buClrTx/>
                        <a:buSzTx/>
                        <a:buFontTx/>
                        <a:buNone/>
                        <a:tabLst/>
                        <a:defRPr/>
                      </a:pPr>
                      <a:r>
                        <a:rPr lang="en-US" sz="2200" dirty="0" smtClean="0">
                          <a:hlinkClick r:id="rId14"/>
                        </a:rPr>
                        <a:t>Maryland Facts</a:t>
                      </a:r>
                      <a:r>
                        <a:rPr lang="en-US" sz="2200" baseline="0" dirty="0" smtClean="0">
                          <a:hlinkClick r:id="rId14"/>
                        </a:rPr>
                        <a:t> and Stats</a:t>
                      </a:r>
                      <a:endParaRPr lang="en-US" sz="2200" dirty="0" smtClean="0"/>
                    </a:p>
                    <a:p>
                      <a:endParaRPr lang="en-US" sz="2200" dirty="0" smtClean="0"/>
                    </a:p>
                  </a:txBody>
                  <a:tcPr/>
                </a:tc>
                <a:tc>
                  <a:txBody>
                    <a:bodyPr/>
                    <a:lstStyle/>
                    <a:p>
                      <a:pPr algn="ctr"/>
                      <a:endParaRPr lang="en-US" sz="2200" baseline="0" dirty="0" smtClean="0">
                        <a:hlinkClick r:id="rId15"/>
                      </a:endParaRPr>
                    </a:p>
                    <a:p>
                      <a:pPr algn="ctr"/>
                      <a:r>
                        <a:rPr lang="en-US" sz="2200" baseline="0" dirty="0" smtClean="0">
                          <a:hlinkClick r:id="rId15"/>
                        </a:rPr>
                        <a:t>World </a:t>
                      </a:r>
                      <a:r>
                        <a:rPr lang="en-US" sz="2200" baseline="0" dirty="0" smtClean="0">
                          <a:hlinkClick r:id="rId15"/>
                        </a:rPr>
                        <a:t>Book: Maryland</a:t>
                      </a:r>
                      <a:endParaRPr lang="en-US" sz="2200" dirty="0"/>
                    </a:p>
                  </a:txBody>
                  <a:tcPr/>
                </a:tc>
              </a:tr>
            </a:tbl>
          </a:graphicData>
        </a:graphic>
      </p:graphicFrame>
      <p:pic>
        <p:nvPicPr>
          <p:cNvPr id="16" name="Picture 15" descr="C:\Users\kbanks\AppData\Local\Microsoft\Windows\Temporary Internet Files\Content.IE5\HEEY113K\MC900441361[1].png"/>
          <p:cNvPicPr>
            <a:picLocks noChangeAspect="1" noChangeArrowheads="1"/>
          </p:cNvPicPr>
          <p:nvPr/>
        </p:nvPicPr>
        <p:blipFill>
          <a:blip r:embed="rId16" cstate="print">
            <a:duotone>
              <a:prstClr val="black"/>
              <a:schemeClr val="tx2">
                <a:tint val="45000"/>
                <a:satMod val="400000"/>
              </a:schemeClr>
            </a:duotone>
          </a:blip>
          <a:srcRect/>
          <a:stretch>
            <a:fillRect/>
          </a:stretch>
        </p:blipFill>
        <p:spPr bwMode="auto">
          <a:xfrm rot="20492769">
            <a:off x="566695" y="2643110"/>
            <a:ext cx="323448" cy="283522"/>
          </a:xfrm>
          <a:prstGeom prst="rect">
            <a:avLst/>
          </a:prstGeom>
          <a:noFill/>
          <a:ln>
            <a:noFill/>
          </a:ln>
          <a:effectLst/>
        </p:spPr>
      </p:pic>
      <p:pic>
        <p:nvPicPr>
          <p:cNvPr id="17" name="Picture 16" descr="C:\Users\kbanks\AppData\Local\Microsoft\Windows\Temporary Internet Files\Content.IE5\HEEY113K\MC900441361[1].png"/>
          <p:cNvPicPr>
            <a:picLocks noChangeAspect="1" noChangeArrowheads="1"/>
          </p:cNvPicPr>
          <p:nvPr/>
        </p:nvPicPr>
        <p:blipFill>
          <a:blip r:embed="rId16" cstate="print">
            <a:duotone>
              <a:prstClr val="black"/>
              <a:schemeClr val="tx2">
                <a:tint val="45000"/>
                <a:satMod val="400000"/>
              </a:schemeClr>
            </a:duotone>
          </a:blip>
          <a:srcRect/>
          <a:stretch>
            <a:fillRect/>
          </a:stretch>
        </p:blipFill>
        <p:spPr bwMode="auto">
          <a:xfrm rot="20492769">
            <a:off x="4515631" y="3719598"/>
            <a:ext cx="323448" cy="283522"/>
          </a:xfrm>
          <a:prstGeom prst="rect">
            <a:avLst/>
          </a:prstGeom>
          <a:noFill/>
          <a:ln>
            <a:noFill/>
          </a:ln>
          <a:effectLst/>
        </p:spPr>
      </p:pic>
      <p:pic>
        <p:nvPicPr>
          <p:cNvPr id="19" name="Picture 18" descr="C:\Users\kbanks\AppData\Local\Microsoft\Windows\Temporary Internet Files\Content.IE5\HEEY113K\MC900441361[1].png"/>
          <p:cNvPicPr>
            <a:picLocks noChangeAspect="1" noChangeArrowheads="1"/>
          </p:cNvPicPr>
          <p:nvPr/>
        </p:nvPicPr>
        <p:blipFill>
          <a:blip r:embed="rId16" cstate="print">
            <a:duotone>
              <a:prstClr val="black"/>
              <a:schemeClr val="tx2">
                <a:tint val="45000"/>
                <a:satMod val="400000"/>
              </a:schemeClr>
            </a:duotone>
          </a:blip>
          <a:srcRect/>
          <a:stretch>
            <a:fillRect/>
          </a:stretch>
        </p:blipFill>
        <p:spPr bwMode="auto">
          <a:xfrm rot="20492769">
            <a:off x="4292420" y="2643109"/>
            <a:ext cx="323448" cy="283522"/>
          </a:xfrm>
          <a:prstGeom prst="rect">
            <a:avLst/>
          </a:prstGeom>
          <a:noFill/>
          <a:ln>
            <a:noFill/>
          </a:ln>
          <a:effectLst/>
        </p:spPr>
      </p:pic>
      <p:pic>
        <p:nvPicPr>
          <p:cNvPr id="20" name="Picture 19" descr="C:\Users\kbanks\AppData\Local\Microsoft\Windows\Temporary Internet Files\Content.IE5\HEEY113K\MC900441361[1].png"/>
          <p:cNvPicPr>
            <a:picLocks noChangeAspect="1" noChangeArrowheads="1"/>
          </p:cNvPicPr>
          <p:nvPr/>
        </p:nvPicPr>
        <p:blipFill>
          <a:blip r:embed="rId16" cstate="print">
            <a:duotone>
              <a:prstClr val="black"/>
              <a:schemeClr val="tx2">
                <a:tint val="45000"/>
                <a:satMod val="400000"/>
              </a:schemeClr>
            </a:duotone>
          </a:blip>
          <a:srcRect/>
          <a:stretch>
            <a:fillRect/>
          </a:stretch>
        </p:blipFill>
        <p:spPr bwMode="auto">
          <a:xfrm rot="20492769">
            <a:off x="566694" y="4967246"/>
            <a:ext cx="323448" cy="283522"/>
          </a:xfrm>
          <a:prstGeom prst="rect">
            <a:avLst/>
          </a:prstGeom>
          <a:noFill/>
          <a:ln>
            <a:noFill/>
          </a:ln>
          <a:effectLst/>
        </p:spPr>
      </p:pic>
      <p:pic>
        <p:nvPicPr>
          <p:cNvPr id="4111" name="Picture 15" descr="C:\Users\kbanks\AppData\Local\Microsoft\Windows\Temporary Internet Files\Content.IE5\HEEY113K\MC900441361[1].png"/>
          <p:cNvPicPr>
            <a:picLocks noChangeAspect="1" noChangeArrowheads="1"/>
          </p:cNvPicPr>
          <p:nvPr/>
        </p:nvPicPr>
        <p:blipFill>
          <a:blip r:embed="rId17" cstate="print"/>
          <a:srcRect/>
          <a:stretch>
            <a:fillRect/>
          </a:stretch>
        </p:blipFill>
        <p:spPr bwMode="auto">
          <a:xfrm rot="757947">
            <a:off x="563912" y="3876642"/>
            <a:ext cx="362836" cy="340760"/>
          </a:xfrm>
          <a:prstGeom prst="rect">
            <a:avLst/>
          </a:prstGeom>
          <a:noFill/>
          <a:ln w="9525">
            <a:noFill/>
            <a:miter lim="800000"/>
            <a:headEnd/>
            <a:tailEnd/>
          </a:ln>
          <a:effectLst/>
        </p:spPr>
      </p:pic>
      <p:pic>
        <p:nvPicPr>
          <p:cNvPr id="21" name="Picture 15" descr="C:\Users\kbanks\AppData\Local\Microsoft\Windows\Temporary Internet Files\Content.IE5\HEEY113K\MC900441361[1].png"/>
          <p:cNvPicPr>
            <a:picLocks noChangeAspect="1" noChangeArrowheads="1"/>
          </p:cNvPicPr>
          <p:nvPr/>
        </p:nvPicPr>
        <p:blipFill>
          <a:blip r:embed="rId17" cstate="print"/>
          <a:srcRect/>
          <a:stretch>
            <a:fillRect/>
          </a:stretch>
        </p:blipFill>
        <p:spPr bwMode="auto">
          <a:xfrm rot="757947">
            <a:off x="4236618" y="4621809"/>
            <a:ext cx="362836" cy="340760"/>
          </a:xfrm>
          <a:prstGeom prst="rect">
            <a:avLst/>
          </a:prstGeom>
          <a:noFill/>
          <a:ln w="9525">
            <a:noFill/>
            <a:miter lim="800000"/>
            <a:headEnd/>
            <a:tailEnd/>
          </a:ln>
          <a:effectLst/>
        </p:spPr>
      </p:pic>
      <p:pic>
        <p:nvPicPr>
          <p:cNvPr id="22" name="Picture 15" descr="C:\Users\kbanks\AppData\Local\Microsoft\Windows\Temporary Internet Files\Content.IE5\HEEY113K\MC900441361[1].png"/>
          <p:cNvPicPr>
            <a:picLocks noChangeAspect="1" noChangeArrowheads="1"/>
          </p:cNvPicPr>
          <p:nvPr/>
        </p:nvPicPr>
        <p:blipFill>
          <a:blip r:embed="rId17" cstate="print"/>
          <a:srcRect/>
          <a:stretch>
            <a:fillRect/>
          </a:stretch>
        </p:blipFill>
        <p:spPr bwMode="auto">
          <a:xfrm rot="757947">
            <a:off x="4090736" y="5597807"/>
            <a:ext cx="362836" cy="340760"/>
          </a:xfrm>
          <a:prstGeom prst="rect">
            <a:avLst/>
          </a:prstGeom>
          <a:noFill/>
          <a:ln w="9525">
            <a:noFill/>
            <a:miter lim="800000"/>
            <a:headEnd/>
            <a:tailEnd/>
          </a:ln>
          <a:effectLst/>
        </p:spPr>
      </p:pic>
      <p:pic>
        <p:nvPicPr>
          <p:cNvPr id="24" name="Picture 15" descr="C:\Users\kbanks\AppData\Local\Microsoft\Windows\Temporary Internet Files\Content.IE5\HEEY113K\MC900441361[1].png"/>
          <p:cNvPicPr>
            <a:picLocks noChangeAspect="1" noChangeArrowheads="1"/>
          </p:cNvPicPr>
          <p:nvPr/>
        </p:nvPicPr>
        <p:blipFill>
          <a:blip r:embed="rId17" cstate="print"/>
          <a:srcRect/>
          <a:stretch>
            <a:fillRect/>
          </a:stretch>
        </p:blipFill>
        <p:spPr bwMode="auto">
          <a:xfrm rot="757947">
            <a:off x="7717852" y="2634759"/>
            <a:ext cx="362836" cy="3407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8762" y="152400"/>
            <a:ext cx="4370546" cy="639762"/>
          </a:xfrm>
        </p:spPr>
        <p:txBody>
          <a:bodyPr>
            <a:noAutofit/>
          </a:bodyPr>
          <a:lstStyle/>
          <a:p>
            <a:pPr algn="l" eaLnBrk="1" fontAlgn="auto" hangingPunct="1">
              <a:spcBef>
                <a:spcPts val="0"/>
              </a:spcBef>
              <a:spcAft>
                <a:spcPts val="0"/>
              </a:spcAft>
              <a:defRPr/>
            </a:pPr>
            <a:r>
              <a:rPr sz="2800" dirty="0">
                <a:solidFill>
                  <a:schemeClr val="bg1"/>
                </a:solidFill>
              </a:rPr>
              <a:t>3. </a:t>
            </a:r>
            <a:r>
              <a:rPr sz="2800" dirty="0" smtClean="0">
                <a:solidFill>
                  <a:schemeClr val="bg1"/>
                </a:solidFill>
              </a:rPr>
              <a:t>Student </a:t>
            </a:r>
            <a:r>
              <a:rPr sz="2800" dirty="0">
                <a:solidFill>
                  <a:schemeClr val="bg1"/>
                </a:solidFill>
              </a:rPr>
              <a:t>Activity</a:t>
            </a:r>
          </a:p>
        </p:txBody>
      </p:sp>
      <p:sp>
        <p:nvSpPr>
          <p:cNvPr id="5123" name="Text Placeholder 15"/>
          <p:cNvSpPr>
            <a:spLocks noGrp="1"/>
          </p:cNvSpPr>
          <p:nvPr>
            <p:ph type="body" sz="half" idx="1"/>
          </p:nvPr>
        </p:nvSpPr>
        <p:spPr>
          <a:xfrm>
            <a:off x="258762" y="1066800"/>
            <a:ext cx="5943601" cy="5562600"/>
          </a:xfrm>
        </p:spPr>
        <p:txBody>
          <a:bodyPr/>
          <a:lstStyle/>
          <a:p>
            <a:pPr indent="0">
              <a:buFont typeface="Wingdings 2" pitchFamily="18" charset="2"/>
              <a:buNone/>
            </a:pPr>
            <a:r>
              <a:rPr lang="en-US" dirty="0" smtClean="0"/>
              <a:t>Use the graphic organizer on the right to assist you in identifying what each region has to offer the citizens of Maryland. </a:t>
            </a:r>
          </a:p>
          <a:p>
            <a:pPr indent="0">
              <a:buFont typeface="Wingdings 2" pitchFamily="18" charset="2"/>
              <a:buNone/>
            </a:pPr>
            <a:endParaRPr lang="en-US" dirty="0" smtClean="0"/>
          </a:p>
          <a:p>
            <a:pPr indent="0">
              <a:buFont typeface="Wingdings 2" pitchFamily="18" charset="2"/>
              <a:buNone/>
            </a:pPr>
            <a:r>
              <a:rPr lang="en-US" dirty="0" smtClean="0"/>
              <a:t>Use the resources on the previous page to help locate the information.</a:t>
            </a:r>
          </a:p>
        </p:txBody>
      </p:sp>
      <p:sp>
        <p:nvSpPr>
          <p:cNvPr id="8220" name="Rectangle 28"/>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8221" name="Rectangle 29"/>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8222" name="Rectangle 30"/>
          <p:cNvSpPr>
            <a:spLocks noChangeArrowheads="1"/>
          </p:cNvSpPr>
          <p:nvPr/>
        </p:nvSpPr>
        <p:spPr bwMode="auto">
          <a:xfrm>
            <a:off x="876617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4" action="ppaction://hlinksldjump"/>
              </a:rPr>
              <a:t>3</a:t>
            </a:r>
            <a:endParaRPr lang="en-US" sz="2000" b="1">
              <a:effectLst>
                <a:outerShdw blurRad="38100" dist="38100" dir="2700000" algn="tl">
                  <a:srgbClr val="FFFFFF"/>
                </a:outerShdw>
              </a:effectLst>
            </a:endParaRPr>
          </a:p>
        </p:txBody>
      </p:sp>
      <p:sp>
        <p:nvSpPr>
          <p:cNvPr id="8223" name="Rectangle 31"/>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8224" name="Rectangle 32"/>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8225" name="Rectangle 33"/>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8226" name="AutoShape 34"/>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6659562" y="5299889"/>
            <a:ext cx="5486400"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rPr>
              <a:t>GCPS</a:t>
            </a:r>
            <a:endParaRPr lang="en-US" sz="1200" dirty="0">
              <a:latin typeface="Candara" pitchFamily="34" charset="0"/>
            </a:endParaRPr>
          </a:p>
        </p:txBody>
      </p:sp>
      <p:pic>
        <p:nvPicPr>
          <p:cNvPr id="6" name="Content Placeholder 5">
            <a:hlinkClick r:id="rId8"/>
          </p:cNvPr>
          <p:cNvPicPr>
            <a:picLocks noGrp="1" noChangeAspect="1"/>
          </p:cNvPicPr>
          <p:nvPr>
            <p:ph sz="half" idx="2"/>
          </p:nvPr>
        </p:nvPicPr>
        <p:blipFill>
          <a:blip r:embed="rId9">
            <a:extLst>
              <a:ext uri="{28A0092B-C50C-407E-A947-70E740481C1C}">
                <a14:useLocalDpi xmlns:a14="http://schemas.microsoft.com/office/drawing/2010/main" val="0"/>
              </a:ext>
            </a:extLst>
          </a:blip>
          <a:stretch>
            <a:fillRect/>
          </a:stretch>
        </p:blipFill>
        <p:spPr>
          <a:xfrm>
            <a:off x="6583362" y="1371600"/>
            <a:ext cx="5481751" cy="3843338"/>
          </a:xfrm>
        </p:spPr>
      </p:pic>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06563" y="4586005"/>
            <a:ext cx="3124200" cy="170476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182562" y="152400"/>
            <a:ext cx="3657600" cy="579438"/>
          </a:xfrm>
        </p:spPr>
        <p:txBody>
          <a:bodyPr/>
          <a:lstStyle/>
          <a:p>
            <a:pPr algn="l" eaLnBrk="1" fontAlgn="auto" hangingPunct="1">
              <a:spcBef>
                <a:spcPts val="0"/>
              </a:spcBef>
              <a:spcAft>
                <a:spcPts val="0"/>
              </a:spcAft>
              <a:defRPr/>
            </a:pPr>
            <a:r>
              <a:rPr sz="2800" dirty="0">
                <a:solidFill>
                  <a:schemeClr val="bg1"/>
                </a:solidFill>
              </a:rPr>
              <a:t>4. </a:t>
            </a:r>
            <a:r>
              <a:rPr sz="2800" dirty="0" smtClean="0">
                <a:solidFill>
                  <a:schemeClr val="bg1"/>
                </a:solidFill>
              </a:rPr>
              <a:t>Assessment </a:t>
            </a:r>
            <a:r>
              <a:rPr sz="2800" dirty="0">
                <a:solidFill>
                  <a:schemeClr val="bg1"/>
                </a:solidFill>
              </a:rPr>
              <a:t>Activity</a:t>
            </a:r>
          </a:p>
        </p:txBody>
      </p:sp>
      <p:sp>
        <p:nvSpPr>
          <p:cNvPr id="6154" name="Rectangle 4"/>
          <p:cNvSpPr>
            <a:spLocks noGrp="1" noChangeArrowheads="1"/>
          </p:cNvSpPr>
          <p:nvPr>
            <p:ph type="body" sz="half" idx="1"/>
          </p:nvPr>
        </p:nvSpPr>
        <p:spPr>
          <a:xfrm>
            <a:off x="182562" y="1009650"/>
            <a:ext cx="6781800" cy="5543550"/>
          </a:xfrm>
          <a:solidFill>
            <a:srgbClr val="FFFFCC"/>
          </a:solidFill>
        </p:spPr>
        <p:txBody>
          <a:bodyPr/>
          <a:lstStyle/>
          <a:p>
            <a:pPr indent="0">
              <a:lnSpc>
                <a:spcPct val="90000"/>
              </a:lnSpc>
              <a:buFontTx/>
              <a:buNone/>
            </a:pPr>
            <a:r>
              <a:rPr lang="en-US" sz="2200" dirty="0" smtClean="0"/>
              <a:t>You need to choose one region in Maryland to create an ad campaign to promote that area. Use this </a:t>
            </a:r>
            <a:r>
              <a:rPr lang="en-US" sz="2200" dirty="0" smtClean="0">
                <a:hlinkClick r:id="rId2"/>
              </a:rPr>
              <a:t>organizer </a:t>
            </a:r>
            <a:r>
              <a:rPr lang="en-US" sz="2200" dirty="0" smtClean="0"/>
              <a:t>to narrow down the information you have previously collected.  </a:t>
            </a:r>
          </a:p>
          <a:p>
            <a:pPr indent="0">
              <a:lnSpc>
                <a:spcPct val="90000"/>
              </a:lnSpc>
              <a:buFontTx/>
              <a:buNone/>
            </a:pPr>
            <a:endParaRPr lang="en-US" sz="2200" dirty="0"/>
          </a:p>
          <a:p>
            <a:pPr indent="0">
              <a:lnSpc>
                <a:spcPct val="90000"/>
              </a:lnSpc>
              <a:buFontTx/>
              <a:buNone/>
            </a:pPr>
            <a:r>
              <a:rPr lang="en-US" sz="2200" dirty="0" smtClean="0"/>
              <a:t>Choose the type of ad campaign you would like to create:</a:t>
            </a:r>
          </a:p>
          <a:p>
            <a:pPr indent="0">
              <a:lnSpc>
                <a:spcPct val="90000"/>
              </a:lnSpc>
              <a:buFontTx/>
              <a:buNone/>
            </a:pPr>
            <a:endParaRPr lang="en-US" sz="2200" dirty="0"/>
          </a:p>
          <a:p>
            <a:pPr indent="0">
              <a:lnSpc>
                <a:spcPct val="90000"/>
              </a:lnSpc>
              <a:buFontTx/>
              <a:buNone/>
            </a:pPr>
            <a:r>
              <a:rPr lang="en-US" sz="2200" dirty="0" smtClean="0"/>
              <a:t>A </a:t>
            </a:r>
            <a:r>
              <a:rPr lang="en-US" sz="2200" dirty="0" smtClean="0">
                <a:hlinkClick r:id="rId3"/>
              </a:rPr>
              <a:t>brochure</a:t>
            </a:r>
            <a:endParaRPr lang="en-US" sz="2200" dirty="0" smtClean="0"/>
          </a:p>
          <a:p>
            <a:pPr indent="0">
              <a:lnSpc>
                <a:spcPct val="90000"/>
              </a:lnSpc>
              <a:buFontTx/>
              <a:buNone/>
            </a:pPr>
            <a:r>
              <a:rPr lang="en-US" sz="2200" dirty="0" smtClean="0"/>
              <a:t>An </a:t>
            </a:r>
            <a:r>
              <a:rPr lang="en-US" sz="2200" dirty="0">
                <a:hlinkClick r:id="rId4"/>
              </a:rPr>
              <a:t>a</a:t>
            </a:r>
            <a:r>
              <a:rPr lang="en-US" sz="2200" dirty="0" smtClean="0">
                <a:hlinkClick r:id="rId4"/>
              </a:rPr>
              <a:t>d poster</a:t>
            </a:r>
            <a:endParaRPr lang="en-US" sz="2200" dirty="0" smtClean="0"/>
          </a:p>
          <a:p>
            <a:pPr indent="0">
              <a:lnSpc>
                <a:spcPct val="90000"/>
              </a:lnSpc>
              <a:buFontTx/>
              <a:buNone/>
            </a:pPr>
            <a:r>
              <a:rPr lang="en-US" sz="2200" dirty="0" smtClean="0"/>
              <a:t>An audio public service announcement using Audacity</a:t>
            </a:r>
          </a:p>
          <a:p>
            <a:pPr indent="0">
              <a:lnSpc>
                <a:spcPct val="90000"/>
              </a:lnSpc>
              <a:buFontTx/>
              <a:buNone/>
            </a:pPr>
            <a:r>
              <a:rPr lang="en-US" sz="2200" dirty="0" smtClean="0"/>
              <a:t>A video public service announcement using your device or a video camera </a:t>
            </a:r>
          </a:p>
          <a:p>
            <a:pPr indent="0">
              <a:lnSpc>
                <a:spcPct val="90000"/>
              </a:lnSpc>
              <a:buFontTx/>
              <a:buNone/>
            </a:pPr>
            <a:endParaRPr lang="en-US" sz="2200" dirty="0" smtClean="0"/>
          </a:p>
          <a:p>
            <a:pPr indent="0">
              <a:lnSpc>
                <a:spcPct val="90000"/>
              </a:lnSpc>
              <a:buFontTx/>
              <a:buNone/>
            </a:pPr>
            <a:r>
              <a:rPr lang="en-US" sz="2200" dirty="0" smtClean="0"/>
              <a:t>Use this </a:t>
            </a:r>
            <a:r>
              <a:rPr lang="en-US" sz="2200" dirty="0" smtClean="0">
                <a:hlinkClick r:id="rId5"/>
              </a:rPr>
              <a:t>rubric </a:t>
            </a:r>
            <a:r>
              <a:rPr lang="en-US" sz="2200" dirty="0" smtClean="0"/>
              <a:t>to help you create your ad campaign.</a:t>
            </a:r>
          </a:p>
        </p:txBody>
      </p:sp>
      <p:pic>
        <p:nvPicPr>
          <p:cNvPr id="4" name="Content Placeholder 3"/>
          <p:cNvPicPr>
            <a:picLocks noGrp="1" noChangeAspect="1"/>
          </p:cNvPicPr>
          <p:nvPr>
            <p:ph sz="half" idx="2"/>
          </p:nvPr>
        </p:nvPicPr>
        <p:blipFill>
          <a:blip r:embed="rId6" cstate="print">
            <a:extLst>
              <a:ext uri="{28A0092B-C50C-407E-A947-70E740481C1C}">
                <a14:useLocalDpi xmlns:a14="http://schemas.microsoft.com/office/drawing/2010/main" val="0"/>
              </a:ext>
            </a:extLst>
          </a:blip>
          <a:stretch>
            <a:fillRect/>
          </a:stretch>
        </p:blipFill>
        <p:spPr>
          <a:xfrm>
            <a:off x="7540625" y="1801222"/>
            <a:ext cx="4070469" cy="3589928"/>
          </a:xfrm>
        </p:spPr>
      </p:pic>
      <p:sp>
        <p:nvSpPr>
          <p:cNvPr id="10254" name="Rectangle 14"/>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1</a:t>
            </a:r>
            <a:endParaRPr lang="en-US" sz="2000" b="1">
              <a:effectLst>
                <a:outerShdw blurRad="38100" dist="38100" dir="2700000" algn="tl">
                  <a:srgbClr val="C0C0C0"/>
                </a:outerShdw>
              </a:effectLst>
            </a:endParaRPr>
          </a:p>
        </p:txBody>
      </p:sp>
      <p:sp>
        <p:nvSpPr>
          <p:cNvPr id="10255" name="Rectangle 15"/>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2</a:t>
            </a:r>
            <a:endParaRPr lang="en-US" sz="2000" b="1">
              <a:effectLst>
                <a:outerShdw blurRad="38100" dist="38100" dir="2700000" algn="tl">
                  <a:srgbClr val="C0C0C0"/>
                </a:outerShdw>
              </a:effectLst>
            </a:endParaRPr>
          </a:p>
        </p:txBody>
      </p:sp>
      <p:sp>
        <p:nvSpPr>
          <p:cNvPr id="10256" name="Rectangle 16"/>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3</a:t>
            </a:r>
            <a:endParaRPr lang="en-US" sz="2000" b="1">
              <a:effectLst>
                <a:outerShdw blurRad="38100" dist="38100" dir="2700000" algn="tl">
                  <a:srgbClr val="C0C0C0"/>
                </a:outerShdw>
              </a:effectLst>
            </a:endParaRPr>
          </a:p>
        </p:txBody>
      </p:sp>
      <p:sp>
        <p:nvSpPr>
          <p:cNvPr id="10257" name="Rectangle 17"/>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6</a:t>
            </a:r>
            <a:endParaRPr lang="en-US" sz="2000" b="1">
              <a:effectLst>
                <a:outerShdw blurRad="38100" dist="38100" dir="2700000" algn="tl">
                  <a:srgbClr val="C0C0C0"/>
                </a:outerShdw>
              </a:effectLst>
            </a:endParaRPr>
          </a:p>
        </p:txBody>
      </p:sp>
      <p:sp>
        <p:nvSpPr>
          <p:cNvPr id="10258" name="Rectangle 18"/>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1" action="ppaction://hlinksldjump"/>
              </a:rPr>
              <a:t>5</a:t>
            </a:r>
            <a:endParaRPr lang="en-US" sz="2000" b="1">
              <a:effectLst>
                <a:outerShdw blurRad="38100" dist="38100" dir="2700000" algn="tl">
                  <a:srgbClr val="C0C0C0"/>
                </a:outerShdw>
              </a:effectLst>
            </a:endParaRPr>
          </a:p>
        </p:txBody>
      </p:sp>
      <p:sp>
        <p:nvSpPr>
          <p:cNvPr id="10259" name="Rectangle 19"/>
          <p:cNvSpPr>
            <a:spLocks noChangeArrowheads="1"/>
          </p:cNvSpPr>
          <p:nvPr/>
        </p:nvSpPr>
        <p:spPr bwMode="auto">
          <a:xfrm>
            <a:off x="937895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12" action="ppaction://hlinksldjump"/>
              </a:rPr>
              <a:t>4</a:t>
            </a:r>
            <a:endParaRPr lang="en-US" sz="2000" b="1">
              <a:effectLst>
                <a:outerShdw blurRad="38100" dist="38100" dir="2700000" algn="tl">
                  <a:srgbClr val="FFFFFF"/>
                </a:outerShdw>
              </a:effectLst>
            </a:endParaRPr>
          </a:p>
        </p:txBody>
      </p:sp>
      <p:sp>
        <p:nvSpPr>
          <p:cNvPr id="10260" name="AutoShape 20"/>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7676356" y="5252650"/>
            <a:ext cx="5257800" cy="276999"/>
          </a:xfrm>
          <a:prstGeom prst="rect">
            <a:avLst/>
          </a:prstGeom>
          <a:noFill/>
        </p:spPr>
        <p:txBody>
          <a:bodyPr wrap="square" rtlCol="0">
            <a:spAutoFit/>
          </a:bodyPr>
          <a:lstStyle/>
          <a:p>
            <a:r>
              <a:rPr lang="en-US" sz="1200" dirty="0" smtClean="0">
                <a:latin typeface="Candara" pitchFamily="34" charset="0"/>
              </a:rPr>
              <a:t>Image Source: Microsoft Office</a:t>
            </a:r>
            <a:endParaRPr lang="en-US" sz="1200" dirty="0">
              <a:latin typeface="Candar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258762" y="152400"/>
            <a:ext cx="4065746" cy="609600"/>
          </a:xfrm>
        </p:spPr>
        <p:txBody>
          <a:bodyPr>
            <a:normAutofit/>
          </a:bodyPr>
          <a:lstStyle/>
          <a:p>
            <a:pPr algn="l" eaLnBrk="1" fontAlgn="auto" hangingPunct="1">
              <a:spcBef>
                <a:spcPts val="0"/>
              </a:spcBef>
              <a:spcAft>
                <a:spcPts val="0"/>
              </a:spcAft>
              <a:defRPr/>
            </a:pPr>
            <a:r>
              <a:rPr sz="2800" dirty="0">
                <a:solidFill>
                  <a:schemeClr val="bg1"/>
                </a:solidFill>
              </a:rPr>
              <a:t>5. Enrichment Activities</a:t>
            </a:r>
          </a:p>
        </p:txBody>
      </p:sp>
      <p:sp>
        <p:nvSpPr>
          <p:cNvPr id="12304" name="Rectangle 16"/>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12305" name="Rectangle 17"/>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12306" name="Rectangle 18"/>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12307" name="Rectangle 19"/>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12308" name="Rectangle 20"/>
          <p:cNvSpPr>
            <a:spLocks noChangeArrowheads="1"/>
          </p:cNvSpPr>
          <p:nvPr/>
        </p:nvSpPr>
        <p:spPr bwMode="auto">
          <a:xfrm>
            <a:off x="99917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6" action="ppaction://hlinksldjump"/>
              </a:rPr>
              <a:t>5</a:t>
            </a:r>
            <a:endParaRPr lang="en-US" sz="2000" b="1">
              <a:effectLst>
                <a:outerShdw blurRad="38100" dist="38100" dir="2700000" algn="tl">
                  <a:srgbClr val="FFFFFF"/>
                </a:outerShdw>
              </a:effectLst>
            </a:endParaRPr>
          </a:p>
        </p:txBody>
      </p:sp>
      <p:sp>
        <p:nvSpPr>
          <p:cNvPr id="12309" name="Rectangle 21"/>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12310" name="AutoShape 22"/>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3" name="TextBox 12"/>
          <p:cNvSpPr txBox="1"/>
          <p:nvPr/>
        </p:nvSpPr>
        <p:spPr>
          <a:xfrm>
            <a:off x="25399" y="4698813"/>
            <a:ext cx="5257800" cy="276999"/>
          </a:xfrm>
          <a:prstGeom prst="rect">
            <a:avLst/>
          </a:prstGeom>
          <a:noFill/>
        </p:spPr>
        <p:txBody>
          <a:bodyPr wrap="square" rtlCol="0">
            <a:spAutoFit/>
          </a:bodyPr>
          <a:lstStyle/>
          <a:p>
            <a:r>
              <a:rPr lang="en-US" sz="1200" dirty="0" smtClean="0">
                <a:latin typeface="Candara" pitchFamily="34" charset="0"/>
              </a:rPr>
              <a:t>Image Source: Microsoft Office</a:t>
            </a:r>
            <a:endParaRPr lang="en-US" sz="1200" dirty="0">
              <a:latin typeface="Candara" pitchFamily="34" charset="0"/>
            </a:endParaRPr>
          </a:p>
        </p:txBody>
      </p:sp>
      <p:sp>
        <p:nvSpPr>
          <p:cNvPr id="3" name="TextBox 2"/>
          <p:cNvSpPr txBox="1"/>
          <p:nvPr/>
        </p:nvSpPr>
        <p:spPr>
          <a:xfrm>
            <a:off x="258762" y="3744706"/>
            <a:ext cx="3785473" cy="954107"/>
          </a:xfrm>
          <a:prstGeom prst="rect">
            <a:avLst/>
          </a:prstGeom>
          <a:solidFill>
            <a:srgbClr val="FFC000"/>
          </a:solidFill>
        </p:spPr>
        <p:txBody>
          <a:bodyPr wrap="square" rtlCol="0">
            <a:spAutoFit/>
          </a:bodyPr>
          <a:lstStyle/>
          <a:p>
            <a:pPr algn="ctr"/>
            <a:r>
              <a:rPr lang="en-US" sz="2800" dirty="0" smtClean="0">
                <a:latin typeface="+mn-lt"/>
                <a:hlinkClick r:id="rId8"/>
              </a:rPr>
              <a:t>Visit Historic St. Mary’s City </a:t>
            </a:r>
            <a:endParaRPr lang="en-US" sz="2800" dirty="0">
              <a:latin typeface="+mn-lt"/>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3574" y="1105979"/>
            <a:ext cx="3224927" cy="2449354"/>
          </a:xfrm>
          <a:prstGeom prst="rect">
            <a:avLst/>
          </a:prstGeom>
        </p:spPr>
      </p:pic>
      <p:sp>
        <p:nvSpPr>
          <p:cNvPr id="14" name="TextBox 13"/>
          <p:cNvSpPr txBox="1"/>
          <p:nvPr/>
        </p:nvSpPr>
        <p:spPr>
          <a:xfrm>
            <a:off x="4411622" y="6220599"/>
            <a:ext cx="2819479" cy="523220"/>
          </a:xfrm>
          <a:prstGeom prst="rect">
            <a:avLst/>
          </a:prstGeom>
          <a:solidFill>
            <a:srgbClr val="FFC000"/>
          </a:solidFill>
        </p:spPr>
        <p:txBody>
          <a:bodyPr wrap="square" rtlCol="0">
            <a:spAutoFit/>
          </a:bodyPr>
          <a:lstStyle/>
          <a:p>
            <a:r>
              <a:rPr lang="en-US" sz="2800" smtClean="0">
                <a:latin typeface="+mn-lt"/>
                <a:hlinkClick r:id="rId10"/>
              </a:rPr>
              <a:t>Chesapeake Bay</a:t>
            </a:r>
            <a:endParaRPr lang="en-US" sz="2800" dirty="0">
              <a:latin typeface="+mn-lt"/>
            </a:endParaRPr>
          </a:p>
        </p:txBody>
      </p:sp>
      <p:pic>
        <p:nvPicPr>
          <p:cNvPr id="5" name="Picture 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295818" y="3703996"/>
            <a:ext cx="3051086" cy="2428874"/>
          </a:xfrm>
          <a:prstGeom prst="rect">
            <a:avLst/>
          </a:prstGeom>
        </p:spPr>
      </p:pic>
      <p:sp>
        <p:nvSpPr>
          <p:cNvPr id="16" name="TextBox 15"/>
          <p:cNvSpPr txBox="1"/>
          <p:nvPr/>
        </p:nvSpPr>
        <p:spPr>
          <a:xfrm>
            <a:off x="7322570" y="2999724"/>
            <a:ext cx="2322948" cy="523220"/>
          </a:xfrm>
          <a:prstGeom prst="rect">
            <a:avLst/>
          </a:prstGeom>
          <a:solidFill>
            <a:srgbClr val="FFC000"/>
          </a:solidFill>
        </p:spPr>
        <p:txBody>
          <a:bodyPr wrap="square" rtlCol="0">
            <a:spAutoFit/>
          </a:bodyPr>
          <a:lstStyle/>
          <a:p>
            <a:r>
              <a:rPr lang="en-US" sz="2800" dirty="0" smtClean="0">
                <a:latin typeface="+mn-lt"/>
                <a:hlinkClick r:id="rId12"/>
              </a:rPr>
              <a:t>Visit Antietam</a:t>
            </a:r>
            <a:endParaRPr lang="en-US" sz="2800" dirty="0">
              <a:latin typeface="+mn-lt"/>
            </a:endParaRPr>
          </a:p>
        </p:txBody>
      </p:sp>
      <p:pic>
        <p:nvPicPr>
          <p:cNvPr id="6" name="Picture 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881688" y="894699"/>
            <a:ext cx="3362325" cy="2105025"/>
          </a:xfrm>
          <a:prstGeom prst="rect">
            <a:avLst/>
          </a:prstGeom>
        </p:spPr>
      </p:pic>
      <p:sp>
        <p:nvSpPr>
          <p:cNvPr id="18" name="TextBox 17"/>
          <p:cNvSpPr txBox="1"/>
          <p:nvPr/>
        </p:nvSpPr>
        <p:spPr>
          <a:xfrm>
            <a:off x="4506334" y="3474971"/>
            <a:ext cx="2630053" cy="276999"/>
          </a:xfrm>
          <a:prstGeom prst="rect">
            <a:avLst/>
          </a:prstGeom>
          <a:noFill/>
        </p:spPr>
        <p:txBody>
          <a:bodyPr wrap="square" rtlCol="0">
            <a:spAutoFit/>
          </a:bodyPr>
          <a:lstStyle/>
          <a:p>
            <a:r>
              <a:rPr lang="en-US" sz="1200" dirty="0" smtClean="0">
                <a:latin typeface="Candara" pitchFamily="34" charset="0"/>
              </a:rPr>
              <a:t>Image Source: World Book Student</a:t>
            </a:r>
            <a:endParaRPr lang="en-US" sz="1200" dirty="0">
              <a:latin typeface="Candara" pitchFamily="34" charset="0"/>
            </a:endParaRPr>
          </a:p>
        </p:txBody>
      </p:sp>
      <p:sp>
        <p:nvSpPr>
          <p:cNvPr id="19" name="TextBox 18"/>
          <p:cNvSpPr txBox="1"/>
          <p:nvPr/>
        </p:nvSpPr>
        <p:spPr>
          <a:xfrm>
            <a:off x="9244013" y="1009650"/>
            <a:ext cx="5257800" cy="276999"/>
          </a:xfrm>
          <a:prstGeom prst="rect">
            <a:avLst/>
          </a:prstGeom>
          <a:noFill/>
        </p:spPr>
        <p:txBody>
          <a:bodyPr wrap="square" rtlCol="0">
            <a:spAutoFit/>
          </a:bodyPr>
          <a:lstStyle/>
          <a:p>
            <a:r>
              <a:rPr lang="en-US" sz="1200" dirty="0" smtClean="0">
                <a:latin typeface="Candara" pitchFamily="34" charset="0"/>
              </a:rPr>
              <a:t>Image Source: </a:t>
            </a:r>
            <a:r>
              <a:rPr lang="en-US" sz="1200" dirty="0" err="1" smtClean="0">
                <a:latin typeface="Candara" pitchFamily="34" charset="0"/>
              </a:rPr>
              <a:t>netTrekker</a:t>
            </a:r>
            <a:r>
              <a:rPr lang="en-US" sz="1200" dirty="0" smtClean="0">
                <a:latin typeface="Candara" pitchFamily="34" charset="0"/>
              </a:rPr>
              <a:t> by subscription</a:t>
            </a:r>
            <a:endParaRPr lang="en-US" sz="1200" dirty="0">
              <a:latin typeface="Candara" pitchFamily="34" charset="0"/>
            </a:endParaRPr>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079706" y="3781197"/>
            <a:ext cx="2252450" cy="1395489"/>
          </a:xfrm>
          <a:prstGeom prst="rect">
            <a:avLst/>
          </a:prstGeom>
        </p:spPr>
      </p:pic>
      <p:sp>
        <p:nvSpPr>
          <p:cNvPr id="21" name="TextBox 20"/>
          <p:cNvSpPr txBox="1"/>
          <p:nvPr/>
        </p:nvSpPr>
        <p:spPr>
          <a:xfrm>
            <a:off x="9009208" y="5528142"/>
            <a:ext cx="2322948" cy="523220"/>
          </a:xfrm>
          <a:prstGeom prst="rect">
            <a:avLst/>
          </a:prstGeom>
          <a:solidFill>
            <a:srgbClr val="FFC000"/>
          </a:solidFill>
        </p:spPr>
        <p:txBody>
          <a:bodyPr wrap="square" rtlCol="0">
            <a:spAutoFit/>
          </a:bodyPr>
          <a:lstStyle/>
          <a:p>
            <a:r>
              <a:rPr lang="en-US" sz="2800" dirty="0" smtClean="0">
                <a:latin typeface="+mn-lt"/>
                <a:hlinkClick r:id="rId15"/>
              </a:rPr>
              <a:t>State Symbols</a:t>
            </a:r>
            <a:endParaRPr lang="en-US" sz="2800" dirty="0">
              <a:latin typeface="+mn-lt"/>
            </a:endParaRPr>
          </a:p>
        </p:txBody>
      </p:sp>
      <p:sp>
        <p:nvSpPr>
          <p:cNvPr id="22" name="TextBox 21"/>
          <p:cNvSpPr txBox="1"/>
          <p:nvPr/>
        </p:nvSpPr>
        <p:spPr>
          <a:xfrm>
            <a:off x="9063939" y="6205210"/>
            <a:ext cx="5257800" cy="276999"/>
          </a:xfrm>
          <a:prstGeom prst="rect">
            <a:avLst/>
          </a:prstGeom>
          <a:noFill/>
        </p:spPr>
        <p:txBody>
          <a:bodyPr wrap="square" rtlCol="0">
            <a:spAutoFit/>
          </a:bodyPr>
          <a:lstStyle/>
          <a:p>
            <a:r>
              <a:rPr lang="en-US" sz="1200" dirty="0" smtClean="0">
                <a:latin typeface="Candara" pitchFamily="34" charset="0"/>
              </a:rPr>
              <a:t>Image Source: Microsoft Office</a:t>
            </a:r>
            <a:endParaRPr lang="en-US" sz="1200" dirty="0">
              <a:latin typeface="Candar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58762" y="228600"/>
            <a:ext cx="4800600" cy="533400"/>
          </a:xfrm>
        </p:spPr>
        <p:txBody>
          <a:bodyPr/>
          <a:lstStyle/>
          <a:p>
            <a:pPr eaLnBrk="1" hangingPunct="1">
              <a:defRPr/>
            </a:pPr>
            <a:r>
              <a:rPr sz="2800" dirty="0" smtClean="0">
                <a:solidFill>
                  <a:schemeClr val="bg1"/>
                </a:solidFill>
              </a:rPr>
              <a:t>6. Teacher Support Materials</a:t>
            </a:r>
          </a:p>
        </p:txBody>
      </p:sp>
      <p:sp>
        <p:nvSpPr>
          <p:cNvPr id="7171" name="Rectangle 3"/>
          <p:cNvSpPr>
            <a:spLocks noGrp="1" noChangeArrowheads="1"/>
          </p:cNvSpPr>
          <p:nvPr>
            <p:ph sz="half" idx="1"/>
          </p:nvPr>
        </p:nvSpPr>
        <p:spPr>
          <a:xfrm>
            <a:off x="334962" y="762000"/>
            <a:ext cx="7010399" cy="5334000"/>
          </a:xfrm>
          <a:solidFill>
            <a:schemeClr val="accent3">
              <a:lumMod val="20000"/>
              <a:lumOff val="80000"/>
            </a:schemeClr>
          </a:solidFill>
        </p:spPr>
        <p:txBody>
          <a:bodyPr>
            <a:noAutofit/>
          </a:bodyPr>
          <a:lstStyle/>
          <a:p>
            <a:pPr marL="0" indent="-273050" eaLnBrk="1" hangingPunct="1">
              <a:buFont typeface="Wingdings 2" pitchFamily="18" charset="2"/>
              <a:buNone/>
              <a:defRPr/>
            </a:pPr>
            <a:r>
              <a:rPr lang="en-US" sz="1400" b="1" dirty="0" smtClean="0"/>
              <a:t>Grade Level and Content Area</a:t>
            </a:r>
          </a:p>
          <a:p>
            <a:pPr marL="0" indent="-273050" eaLnBrk="1" hangingPunct="1">
              <a:buFont typeface="Wingdings 2" pitchFamily="18" charset="2"/>
              <a:buNone/>
              <a:defRPr/>
            </a:pPr>
            <a:r>
              <a:rPr lang="en-US" sz="1200" b="1" dirty="0" smtClean="0">
                <a:hlinkClick r:id="rId3"/>
              </a:rPr>
              <a:t>Maryland </a:t>
            </a:r>
            <a:r>
              <a:rPr lang="en-US" sz="1200" b="1" dirty="0" smtClean="0">
                <a:hlinkClick r:id="rId3"/>
              </a:rPr>
              <a:t>State Curriculum</a:t>
            </a:r>
            <a:endParaRPr lang="en-US" sz="1200" b="1" dirty="0" smtClean="0"/>
          </a:p>
          <a:p>
            <a:pPr marL="0" indent="-273050" eaLnBrk="1" hangingPunct="1">
              <a:buFont typeface="Wingdings 2" pitchFamily="18" charset="2"/>
              <a:buNone/>
              <a:defRPr/>
            </a:pPr>
            <a:r>
              <a:rPr lang="en-US" sz="1200" b="1" dirty="0" smtClean="0"/>
              <a:t>Grade 4 Social Studies/Library Curriculum</a:t>
            </a:r>
            <a:br>
              <a:rPr lang="en-US" sz="1200" b="1" dirty="0" smtClean="0"/>
            </a:br>
            <a:r>
              <a:rPr lang="en-US" sz="1200" b="1" dirty="0" smtClean="0"/>
              <a:t> </a:t>
            </a:r>
            <a:r>
              <a:rPr lang="en-US" sz="1200" b="1" dirty="0" smtClean="0">
                <a:cs typeface="Arial" charset="0"/>
                <a:hlinkClick r:id="rId4"/>
              </a:rPr>
              <a:t>Social Studies Standards</a:t>
            </a:r>
            <a:endParaRPr lang="en-US" sz="1200" b="1" dirty="0" smtClean="0">
              <a:cs typeface="Arial" charset="0"/>
            </a:endParaRPr>
          </a:p>
          <a:p>
            <a:pPr marL="0" indent="-273050" eaLnBrk="1" hangingPunct="1">
              <a:buFont typeface="Wingdings 2" pitchFamily="18" charset="2"/>
              <a:buNone/>
              <a:defRPr/>
            </a:pPr>
            <a:r>
              <a:rPr lang="en-US" sz="1200" dirty="0" smtClean="0">
                <a:cs typeface="Arial" charset="0"/>
              </a:rPr>
              <a:t>Standard 3.0 Geography</a:t>
            </a:r>
          </a:p>
          <a:p>
            <a:pPr marL="0" indent="-273050" eaLnBrk="1" hangingPunct="1">
              <a:buNone/>
              <a:defRPr/>
            </a:pPr>
            <a:r>
              <a:rPr lang="en-US" sz="1200" b="1" dirty="0" smtClean="0">
                <a:cs typeface="Arial" charset="0"/>
              </a:rPr>
              <a:t> See attached </a:t>
            </a:r>
            <a:r>
              <a:rPr lang="en-US" sz="1200" b="1" dirty="0" smtClean="0">
                <a:cs typeface="Arial" charset="0"/>
                <a:hlinkClick r:id="rId5"/>
              </a:rPr>
              <a:t>document </a:t>
            </a:r>
            <a:r>
              <a:rPr lang="en-US" sz="1200" b="1" dirty="0" smtClean="0">
                <a:cs typeface="Arial" charset="0"/>
              </a:rPr>
              <a:t>for all standards.</a:t>
            </a:r>
          </a:p>
          <a:p>
            <a:pPr marL="0" indent="-273050" eaLnBrk="1" hangingPunct="1">
              <a:buFont typeface="Wingdings 2" pitchFamily="18" charset="2"/>
              <a:buNone/>
              <a:defRPr/>
            </a:pPr>
            <a:r>
              <a:rPr lang="en-US" sz="1200" b="1" dirty="0" smtClean="0">
                <a:hlinkClick r:id="rId6"/>
              </a:rPr>
              <a:t>Common Core State Standards</a:t>
            </a:r>
            <a:r>
              <a:rPr lang="en-US" sz="1200" dirty="0" smtClean="0"/>
              <a:t> </a:t>
            </a:r>
          </a:p>
          <a:p>
            <a:pPr marL="0" indent="-273050" eaLnBrk="1" hangingPunct="1">
              <a:buFont typeface="Wingdings 2" pitchFamily="18" charset="2"/>
              <a:buNone/>
              <a:defRPr/>
            </a:pPr>
            <a:r>
              <a:rPr lang="en-US" sz="1200" dirty="0" smtClean="0"/>
              <a:t>Reading: 1. Read closely to determine what the text says explicitly and to make logical inferences from it; cite specific textual evidence when writing or speaking to support conclusions drawn from the text.</a:t>
            </a:r>
          </a:p>
          <a:p>
            <a:pPr marL="0" indent="-273050" eaLnBrk="1" hangingPunct="1">
              <a:buFont typeface="Wingdings 2" pitchFamily="18" charset="2"/>
              <a:buNone/>
              <a:defRPr/>
            </a:pPr>
            <a:r>
              <a:rPr lang="en-US" sz="1200" dirty="0" smtClean="0"/>
              <a:t>Writing: 7. Conduct short as well as more sustained research projects based on focused questions, demonstrating understanding of the subject under investigation.</a:t>
            </a:r>
            <a:endParaRPr lang="en-US" sz="1200" b="1" dirty="0" smtClean="0"/>
          </a:p>
          <a:p>
            <a:pPr marL="69850" indent="-342900" eaLnBrk="1" hangingPunct="1">
              <a:buFont typeface="Wingdings 2" pitchFamily="18" charset="2"/>
              <a:buNone/>
              <a:defRPr/>
            </a:pPr>
            <a:r>
              <a:rPr lang="en-US" sz="1200" b="1" dirty="0" smtClean="0">
                <a:hlinkClick r:id="rId7"/>
              </a:rPr>
              <a:t>Standards for the 21</a:t>
            </a:r>
            <a:r>
              <a:rPr lang="en-US" sz="1200" b="1" baseline="30000" dirty="0" smtClean="0">
                <a:hlinkClick r:id="rId7"/>
              </a:rPr>
              <a:t>st</a:t>
            </a:r>
            <a:r>
              <a:rPr lang="en-US" sz="1200" b="1" dirty="0" smtClean="0">
                <a:hlinkClick r:id="rId7"/>
              </a:rPr>
              <a:t> Century Learner</a:t>
            </a:r>
            <a:r>
              <a:rPr lang="en-US" sz="1200" b="1" dirty="0" smtClean="0"/>
              <a:t> </a:t>
            </a:r>
            <a:r>
              <a:rPr lang="en-US" sz="1200" dirty="0" smtClean="0"/>
              <a:t/>
            </a:r>
            <a:br>
              <a:rPr lang="en-US" sz="1200" dirty="0" smtClean="0"/>
            </a:br>
            <a:r>
              <a:rPr lang="en-US" sz="1200" dirty="0" smtClean="0"/>
              <a:t>1.1.6 Read, view, and listen for information presented in any format (e.g. textual, visual, media, digital) in order to make inferences and gather meaning.</a:t>
            </a:r>
            <a:br>
              <a:rPr lang="en-US" sz="1200" dirty="0" smtClean="0"/>
            </a:br>
            <a:r>
              <a:rPr lang="en-US" sz="1200" dirty="0" smtClean="0"/>
              <a:t>2.1.3 Use strategies to draw conclusions from information and apply knowledge to curricular areas, real-world situations, and further investigations</a:t>
            </a:r>
            <a:r>
              <a:rPr lang="en-US" sz="1200" b="1" dirty="0" smtClean="0"/>
              <a:t>.</a:t>
            </a:r>
          </a:p>
          <a:p>
            <a:pPr>
              <a:buNone/>
            </a:pPr>
            <a:r>
              <a:rPr lang="en-US" sz="1200" b="1" dirty="0" smtClean="0">
                <a:hlinkClick r:id="rId8"/>
              </a:rPr>
              <a:t>ISTE NETS - National Educational Technology Standards for Students</a:t>
            </a:r>
            <a:endParaRPr lang="en-US" sz="1200" dirty="0" smtClean="0"/>
          </a:p>
          <a:p>
            <a:pPr>
              <a:buNone/>
            </a:pPr>
            <a:r>
              <a:rPr lang="en-US" sz="1200" dirty="0" smtClean="0"/>
              <a:t>3. Research and Information Fluency: Students apply digital tools to gather, evaluate, and use information.</a:t>
            </a:r>
            <a:br>
              <a:rPr lang="en-US" sz="1200" dirty="0" smtClean="0"/>
            </a:br>
            <a:r>
              <a:rPr lang="en-US" sz="1200" dirty="0" smtClean="0"/>
              <a:t>b. Locate, organize, analyze, evaluate, synthesize, and ethically use information from a variety of sources and media.</a:t>
            </a:r>
          </a:p>
          <a:p>
            <a:pPr>
              <a:buNone/>
            </a:pPr>
            <a:r>
              <a:rPr lang="en-US" sz="1200" dirty="0" smtClean="0"/>
              <a:t>4. Critical Thinking, Problem Solving, and Decision Making: Students use critical thinking skills to plan and conduct research, manage projects, solve problems, and make informed decisions using appropriate digital tools and resources.  c. Collect and analyze data to identify solutions and/or make informed decisions.</a:t>
            </a:r>
          </a:p>
        </p:txBody>
      </p:sp>
      <p:sp>
        <p:nvSpPr>
          <p:cNvPr id="8196" name="Rectangle 4"/>
          <p:cNvSpPr>
            <a:spLocks noGrp="1" noChangeArrowheads="1"/>
          </p:cNvSpPr>
          <p:nvPr>
            <p:ph sz="half" idx="2"/>
          </p:nvPr>
        </p:nvSpPr>
        <p:spPr>
          <a:xfrm>
            <a:off x="7497761" y="838200"/>
            <a:ext cx="4572001" cy="5105400"/>
          </a:xfrm>
        </p:spPr>
        <p:txBody>
          <a:bodyPr/>
          <a:lstStyle/>
          <a:p>
            <a:pPr marL="345189" indent="0" eaLnBrk="1" fontAlgn="auto" hangingPunct="1">
              <a:lnSpc>
                <a:spcPct val="90000"/>
              </a:lnSpc>
              <a:spcAft>
                <a:spcPts val="0"/>
              </a:spcAft>
              <a:buClr>
                <a:schemeClr val="accent3"/>
              </a:buClr>
              <a:buFont typeface="Wingdings 2" pitchFamily="18" charset="2"/>
              <a:buNone/>
              <a:defRPr/>
            </a:pPr>
            <a:r>
              <a:rPr lang="en-US" sz="1200" b="1" dirty="0" smtClean="0"/>
              <a:t>Time Frame: Three 50 minute Lessons</a:t>
            </a:r>
          </a:p>
          <a:p>
            <a:pPr marL="345189" indent="0" eaLnBrk="1" fontAlgn="auto" hangingPunct="1">
              <a:lnSpc>
                <a:spcPct val="90000"/>
              </a:lnSpc>
              <a:spcAft>
                <a:spcPts val="0"/>
              </a:spcAft>
              <a:buClr>
                <a:schemeClr val="accent3"/>
              </a:buClr>
              <a:buFont typeface="Wingdings 2" pitchFamily="18" charset="2"/>
              <a:buNone/>
              <a:defRPr/>
            </a:pPr>
            <a:endParaRPr lang="en-US" sz="1200" b="1" dirty="0" smtClean="0"/>
          </a:p>
          <a:p>
            <a:pPr marL="345189" indent="0" eaLnBrk="1" fontAlgn="auto" hangingPunct="1">
              <a:lnSpc>
                <a:spcPct val="90000"/>
              </a:lnSpc>
              <a:spcAft>
                <a:spcPts val="0"/>
              </a:spcAft>
              <a:buClr>
                <a:schemeClr val="accent3"/>
              </a:buClr>
              <a:buFont typeface="Wingdings 2" pitchFamily="18" charset="2"/>
              <a:buNone/>
              <a:defRPr/>
            </a:pPr>
            <a:r>
              <a:rPr lang="en-US" sz="1200" b="1" dirty="0" smtClean="0"/>
              <a:t>Differentiation strategies for this lesson: </a:t>
            </a:r>
          </a:p>
          <a:p>
            <a:pPr marL="345189" indent="0" eaLnBrk="1" fontAlgn="auto" hangingPunct="1">
              <a:lnSpc>
                <a:spcPct val="90000"/>
              </a:lnSpc>
              <a:spcAft>
                <a:spcPts val="0"/>
              </a:spcAft>
              <a:buClr>
                <a:schemeClr val="accent3"/>
              </a:buClr>
              <a:buFont typeface="Wingdings 2" pitchFamily="18" charset="2"/>
              <a:buNone/>
              <a:defRPr/>
            </a:pPr>
            <a:endParaRPr lang="en-US" sz="1200" b="1" dirty="0" smtClean="0"/>
          </a:p>
          <a:p>
            <a:pPr marL="345189" indent="0" eaLnBrk="1" fontAlgn="auto" hangingPunct="1">
              <a:lnSpc>
                <a:spcPct val="90000"/>
              </a:lnSpc>
              <a:spcAft>
                <a:spcPts val="0"/>
              </a:spcAft>
              <a:buClrTx/>
              <a:defRPr/>
            </a:pPr>
            <a:r>
              <a:rPr lang="en-US" sz="1200" dirty="0" smtClean="0"/>
              <a:t>Direct students to use learning tools included in our </a:t>
            </a:r>
            <a:r>
              <a:rPr lang="en-US" sz="1200" dirty="0" smtClean="0"/>
              <a:t>GCPS</a:t>
            </a:r>
            <a:r>
              <a:rPr lang="en-US" sz="1200" dirty="0" smtClean="0"/>
              <a:t>-licensed </a:t>
            </a:r>
            <a:r>
              <a:rPr lang="en-US" sz="1200" dirty="0" smtClean="0"/>
              <a:t>databases, such as:  audio read-aloud, labeled reading levels/</a:t>
            </a:r>
            <a:r>
              <a:rPr lang="en-US" sz="1200" dirty="0" err="1" smtClean="0"/>
              <a:t>Lexiles</a:t>
            </a:r>
            <a:r>
              <a:rPr lang="en-US" sz="1200" dirty="0" smtClean="0"/>
              <a:t>, and embedded dictionaries.</a:t>
            </a:r>
          </a:p>
          <a:p>
            <a:pPr marL="345189" indent="0" eaLnBrk="1" fontAlgn="auto" hangingPunct="1">
              <a:lnSpc>
                <a:spcPct val="90000"/>
              </a:lnSpc>
              <a:spcAft>
                <a:spcPts val="0"/>
              </a:spcAft>
              <a:buClrTx/>
              <a:defRPr/>
            </a:pPr>
            <a:r>
              <a:rPr lang="en-US" sz="1200" dirty="0" smtClean="0"/>
              <a:t>Students can work individually, partners, or small groups to complete the slam dunk. </a:t>
            </a:r>
          </a:p>
          <a:p>
            <a:pPr marL="345189" indent="0" eaLnBrk="1" fontAlgn="auto" hangingPunct="1">
              <a:lnSpc>
                <a:spcPct val="90000"/>
              </a:lnSpc>
              <a:spcAft>
                <a:spcPts val="0"/>
              </a:spcAft>
              <a:buClrTx/>
              <a:defRPr/>
            </a:pPr>
            <a:r>
              <a:rPr lang="en-US" sz="1200" dirty="0" smtClean="0"/>
              <a:t>Silver stars on grade level resources and gold stars are challenging text.</a:t>
            </a:r>
          </a:p>
          <a:p>
            <a:pPr marL="345189" indent="0" eaLnBrk="1" fontAlgn="auto" hangingPunct="1">
              <a:lnSpc>
                <a:spcPct val="90000"/>
              </a:lnSpc>
              <a:spcAft>
                <a:spcPts val="0"/>
              </a:spcAft>
              <a:buClrTx/>
              <a:defRPr/>
            </a:pPr>
            <a:r>
              <a:rPr lang="en-US" sz="1200" dirty="0" smtClean="0"/>
              <a:t>The brochure and posters can be printed and created by hand if necessary.</a:t>
            </a:r>
          </a:p>
          <a:p>
            <a:pPr marL="345189" indent="0" eaLnBrk="1" fontAlgn="auto" hangingPunct="1">
              <a:lnSpc>
                <a:spcPct val="90000"/>
              </a:lnSpc>
              <a:spcAft>
                <a:spcPts val="0"/>
              </a:spcAft>
              <a:buClrTx/>
              <a:buNone/>
              <a:defRPr/>
            </a:pPr>
            <a:endParaRPr lang="en-US" sz="1200" b="1" dirty="0" smtClean="0"/>
          </a:p>
          <a:p>
            <a:pPr marL="345189" indent="0" eaLnBrk="1" fontAlgn="auto" hangingPunct="1">
              <a:lnSpc>
                <a:spcPct val="90000"/>
              </a:lnSpc>
              <a:spcAft>
                <a:spcPts val="0"/>
              </a:spcAft>
              <a:buClr>
                <a:schemeClr val="accent3"/>
              </a:buClr>
              <a:buFont typeface="Wingdings 2" pitchFamily="18" charset="2"/>
              <a:buNone/>
              <a:defRPr/>
            </a:pPr>
            <a:r>
              <a:rPr lang="en-US" sz="1200" b="1" dirty="0" smtClean="0">
                <a:hlinkClick r:id="rId9"/>
              </a:rPr>
              <a:t>Learning Styles addressed in this lesson:</a:t>
            </a:r>
            <a:endParaRPr lang="en-US" sz="1200" b="1" dirty="0" smtClean="0"/>
          </a:p>
          <a:p>
            <a:pPr marL="345189" indent="0" eaLnBrk="1" fontAlgn="auto" hangingPunct="1">
              <a:lnSpc>
                <a:spcPct val="90000"/>
              </a:lnSpc>
              <a:spcAft>
                <a:spcPts val="0"/>
              </a:spcAft>
              <a:buClr>
                <a:schemeClr val="accent3"/>
              </a:buClr>
              <a:buFont typeface="Wingdings 2" pitchFamily="18" charset="2"/>
              <a:buNone/>
              <a:defRPr/>
            </a:pPr>
            <a:endParaRPr lang="en-US" sz="1200" b="1" dirty="0" smtClean="0"/>
          </a:p>
          <a:p>
            <a:pPr marL="345189" indent="0" eaLnBrk="1" fontAlgn="auto" hangingPunct="1">
              <a:lnSpc>
                <a:spcPct val="90000"/>
              </a:lnSpc>
              <a:spcAft>
                <a:spcPts val="0"/>
              </a:spcAft>
              <a:buClr>
                <a:schemeClr val="accent3"/>
              </a:buClr>
              <a:buNone/>
              <a:defRPr/>
            </a:pPr>
            <a:r>
              <a:rPr lang="en-US" sz="1200" dirty="0" smtClean="0"/>
              <a:t>Auditory, Visual, Kinesthetic, Reflective, Sequential, Field Independent</a:t>
            </a:r>
            <a:endParaRPr lang="en-US" sz="1200" b="1" dirty="0" smtClean="0"/>
          </a:p>
          <a:p>
            <a:pPr marL="0" indent="0" eaLnBrk="1" hangingPunct="1">
              <a:buFont typeface="Wingdings 2" pitchFamily="18" charset="2"/>
              <a:buNone/>
              <a:defRPr/>
            </a:pPr>
            <a:endParaRPr lang="en-US" sz="1200" b="1" dirty="0" smtClean="0"/>
          </a:p>
          <a:p>
            <a:pPr marL="0" indent="0" eaLnBrk="1" hangingPunct="1">
              <a:buFont typeface="Wingdings 2" pitchFamily="18" charset="2"/>
              <a:buNone/>
              <a:defRPr/>
            </a:pPr>
            <a:r>
              <a:rPr lang="en-US" sz="1200" b="1" dirty="0" smtClean="0"/>
              <a:t>Notes to the teacher:</a:t>
            </a:r>
          </a:p>
          <a:p>
            <a:pPr marL="0" indent="0" eaLnBrk="1" hangingPunct="1">
              <a:defRPr/>
            </a:pPr>
            <a:r>
              <a:rPr lang="en-US" sz="1200" dirty="0" smtClean="0"/>
              <a:t>  This lesson is for the Library Media Curriculum.</a:t>
            </a:r>
          </a:p>
          <a:p>
            <a:pPr marL="0" indent="0" eaLnBrk="1" hangingPunct="1">
              <a:defRPr/>
            </a:pPr>
            <a:r>
              <a:rPr lang="en-US" sz="1200" dirty="0" smtClean="0"/>
              <a:t>  Teachers WILL need to show the YouTube video to students on </a:t>
            </a:r>
          </a:p>
          <a:p>
            <a:pPr marL="0" indent="0" eaLnBrk="1" hangingPunct="1">
              <a:buNone/>
              <a:defRPr/>
            </a:pPr>
            <a:r>
              <a:rPr lang="en-US" sz="1200" dirty="0" smtClean="0"/>
              <a:t>    page 1, as students do not have access to YouTube. </a:t>
            </a:r>
          </a:p>
          <a:p>
            <a:pPr marL="0" indent="0" eaLnBrk="1" hangingPunct="1">
              <a:defRPr/>
            </a:pPr>
            <a:endParaRPr lang="en-US" sz="1200" dirty="0" smtClean="0"/>
          </a:p>
        </p:txBody>
      </p:sp>
      <p:sp>
        <p:nvSpPr>
          <p:cNvPr id="14" name="Rectangle 16"/>
          <p:cNvSpPr>
            <a:spLocks noChangeArrowheads="1"/>
          </p:cNvSpPr>
          <p:nvPr/>
        </p:nvSpPr>
        <p:spPr bwMode="auto">
          <a:xfrm>
            <a:off x="74977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0" action="ppaction://hlinksldjump"/>
              </a:rPr>
              <a:t>1</a:t>
            </a:r>
            <a:endParaRPr lang="en-US" sz="2000" b="1" dirty="0">
              <a:effectLst>
                <a:outerShdw blurRad="38100" dist="38100" dir="2700000" algn="tl">
                  <a:srgbClr val="C0C0C0"/>
                </a:outerShdw>
              </a:effectLst>
            </a:endParaRPr>
          </a:p>
        </p:txBody>
      </p:sp>
      <p:sp>
        <p:nvSpPr>
          <p:cNvPr id="15" name="Rectangle 17"/>
          <p:cNvSpPr>
            <a:spLocks noChangeArrowheads="1"/>
          </p:cNvSpPr>
          <p:nvPr/>
        </p:nvSpPr>
        <p:spPr bwMode="auto">
          <a:xfrm>
            <a:off x="811053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1" action="ppaction://hlinksldjump"/>
              </a:rPr>
              <a:t>2</a:t>
            </a:r>
            <a:endParaRPr lang="en-US" sz="2000" b="1">
              <a:effectLst>
                <a:outerShdw blurRad="38100" dist="38100" dir="2700000" algn="tl">
                  <a:srgbClr val="C0C0C0"/>
                </a:outerShdw>
              </a:effectLst>
            </a:endParaRPr>
          </a:p>
        </p:txBody>
      </p:sp>
      <p:sp>
        <p:nvSpPr>
          <p:cNvPr id="16" name="Rectangle 18"/>
          <p:cNvSpPr>
            <a:spLocks noChangeArrowheads="1"/>
          </p:cNvSpPr>
          <p:nvPr/>
        </p:nvSpPr>
        <p:spPr bwMode="auto">
          <a:xfrm>
            <a:off x="872331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2" action="ppaction://hlinksldjump"/>
              </a:rPr>
              <a:t>3</a:t>
            </a:r>
            <a:endParaRPr lang="en-US" sz="2000" b="1">
              <a:effectLst>
                <a:outerShdw blurRad="38100" dist="38100" dir="2700000" algn="tl">
                  <a:srgbClr val="C0C0C0"/>
                </a:outerShdw>
              </a:effectLst>
            </a:endParaRPr>
          </a:p>
        </p:txBody>
      </p:sp>
      <p:sp>
        <p:nvSpPr>
          <p:cNvPr id="17" name="Rectangle 19"/>
          <p:cNvSpPr>
            <a:spLocks noChangeArrowheads="1"/>
          </p:cNvSpPr>
          <p:nvPr/>
        </p:nvSpPr>
        <p:spPr bwMode="auto">
          <a:xfrm>
            <a:off x="10561638" y="228600"/>
            <a:ext cx="627062" cy="490538"/>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3" action="ppaction://hlinksldjump"/>
              </a:rPr>
              <a:t>6</a:t>
            </a:r>
            <a:endParaRPr lang="en-US" sz="2000" b="1" dirty="0">
              <a:effectLst>
                <a:outerShdw blurRad="38100" dist="38100" dir="2700000" algn="tl">
                  <a:srgbClr val="C0C0C0"/>
                </a:outerShdw>
              </a:effectLst>
            </a:endParaRPr>
          </a:p>
        </p:txBody>
      </p:sp>
      <p:sp>
        <p:nvSpPr>
          <p:cNvPr id="18" name="Rectangle 20"/>
          <p:cNvSpPr>
            <a:spLocks noChangeArrowheads="1"/>
          </p:cNvSpPr>
          <p:nvPr/>
        </p:nvSpPr>
        <p:spPr bwMode="auto">
          <a:xfrm>
            <a:off x="99488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14" action="ppaction://hlinksldjump"/>
              </a:rPr>
              <a:t>5</a:t>
            </a:r>
            <a:endParaRPr lang="en-US" sz="2000" b="1" dirty="0">
              <a:effectLst>
                <a:outerShdw blurRad="38100" dist="38100" dir="2700000" algn="tl">
                  <a:srgbClr val="FFFFFF"/>
                </a:outerShdw>
              </a:effectLst>
            </a:endParaRPr>
          </a:p>
        </p:txBody>
      </p:sp>
      <p:sp>
        <p:nvSpPr>
          <p:cNvPr id="19" name="Rectangle 21"/>
          <p:cNvSpPr>
            <a:spLocks noChangeArrowheads="1"/>
          </p:cNvSpPr>
          <p:nvPr/>
        </p:nvSpPr>
        <p:spPr bwMode="auto">
          <a:xfrm>
            <a:off x="933608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5" action="ppaction://hlinksldjump"/>
              </a:rPr>
              <a:t>4</a:t>
            </a:r>
            <a:endParaRPr lang="en-US" sz="2000" b="1">
              <a:effectLst>
                <a:outerShdw blurRad="38100" dist="38100" dir="2700000" algn="tl">
                  <a:srgbClr val="C0C0C0"/>
                </a:outerShdw>
              </a:effectLst>
            </a:endParaRPr>
          </a:p>
        </p:txBody>
      </p:sp>
      <p:sp>
        <p:nvSpPr>
          <p:cNvPr id="2" name="TextBox 1"/>
          <p:cNvSpPr txBox="1"/>
          <p:nvPr/>
        </p:nvSpPr>
        <p:spPr>
          <a:xfrm>
            <a:off x="1249362" y="6324600"/>
            <a:ext cx="8229600" cy="400110"/>
          </a:xfrm>
          <a:prstGeom prst="rect">
            <a:avLst/>
          </a:prstGeom>
          <a:noFill/>
        </p:spPr>
        <p:txBody>
          <a:bodyPr wrap="square" rtlCol="0">
            <a:spAutoFit/>
          </a:bodyPr>
          <a:lstStyle/>
          <a:p>
            <a:pPr algn="ctr"/>
            <a:r>
              <a:rPr lang="en-US" sz="1000" dirty="0" smtClean="0"/>
              <a:t>Last updated: April 2015</a:t>
            </a:r>
          </a:p>
          <a:p>
            <a:pPr algn="ctr"/>
            <a:r>
              <a:rPr lang="en-US" sz="1000" dirty="0" smtClean="0"/>
              <a:t>Modified, reproduced and published with permission from BPCS-ODL.  The models can be used non-profit, educational use only.</a:t>
            </a:r>
            <a:endParaRPr lang="en-US" sz="10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Lst>
</file>

<file path=ppt/theme/theme1.xml><?xml version="1.0" encoding="utf-8"?>
<a:theme xmlns:a="http://schemas.openxmlformats.org/drawingml/2006/main" name="Human">
  <a:themeElements>
    <a:clrScheme name="Custom 3">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C594F"/>
      </a:hlink>
      <a:folHlink>
        <a:srgbClr val="138677"/>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3707</TotalTime>
  <Words>540</Words>
  <Application>Microsoft Office PowerPoint</Application>
  <PresentationFormat>Custom</PresentationFormat>
  <Paragraphs>133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Human</vt:lpstr>
      <vt:lpstr>1. Question</vt:lpstr>
      <vt:lpstr>2. Information Sources</vt:lpstr>
      <vt:lpstr>3. Student Activity</vt:lpstr>
      <vt:lpstr>4. Assessment Activity</vt:lpstr>
      <vt:lpstr>5. Enrichment Activities</vt:lpstr>
      <vt:lpstr>6. Teacher Support Materials</vt:lpstr>
    </vt:vector>
  </TitlesOfParts>
  <Company>Cattaraugus-Allegany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Samantha Roller</cp:lastModifiedBy>
  <cp:revision>216</cp:revision>
  <dcterms:created xsi:type="dcterms:W3CDTF">2005-02-12T14:43:18Z</dcterms:created>
  <dcterms:modified xsi:type="dcterms:W3CDTF">2015-04-17T14:08:33Z</dcterms:modified>
</cp:coreProperties>
</file>