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9" r:id="rId1"/>
  </p:sldMasterIdLst>
  <p:notesMasterIdLst>
    <p:notesMasterId r:id="rId8"/>
  </p:notesMasterIdLst>
  <p:sldIdLst>
    <p:sldId id="256" r:id="rId2"/>
    <p:sldId id="257" r:id="rId3"/>
    <p:sldId id="258" r:id="rId4"/>
    <p:sldId id="259" r:id="rId5"/>
    <p:sldId id="260" r:id="rId6"/>
    <p:sldId id="261" r:id="rId7"/>
  </p:sldIdLst>
  <p:sldSz cx="12252325" cy="6858000"/>
  <p:notesSz cx="6858000" cy="9144000"/>
  <p:custDataLst>
    <p:tags r:id="rId1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E00"/>
    <a:srgbClr val="5F7791"/>
    <a:srgbClr val="5F77B0"/>
    <a:srgbClr val="D05400"/>
    <a:srgbClr val="FD450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4608" autoAdjust="0"/>
  </p:normalViewPr>
  <p:slideViewPr>
    <p:cSldViewPr>
      <p:cViewPr varScale="1">
        <p:scale>
          <a:sx n="115" d="100"/>
          <a:sy n="115" d="100"/>
        </p:scale>
        <p:origin x="-328" y="-112"/>
      </p:cViewPr>
      <p:guideLst>
        <p:guide orient="horz" pos="2160"/>
        <p:guide pos="3859"/>
      </p:guideLst>
    </p:cSldViewPr>
  </p:slideViewPr>
  <p:outlineViewPr>
    <p:cViewPr>
      <p:scale>
        <a:sx n="33" d="100"/>
        <a:sy n="33" d="100"/>
      </p:scale>
      <p:origin x="0" y="28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4/22/15</a:t>
            </a:fld>
            <a:endParaRPr lang="en-US"/>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a:p>
        </p:txBody>
      </p:sp>
    </p:spTree>
    <p:extLst>
      <p:ext uri="{BB962C8B-B14F-4D97-AF65-F5344CB8AC3E}">
        <p14:creationId xmlns:p14="http://schemas.microsoft.com/office/powerpoint/2010/main" val="3661638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4600BF7-E33D-4B57-8E1A-BEAC50D9CF4C}" type="slidenum">
              <a:rPr lang="en-US" smtClean="0"/>
              <a:pPr>
                <a:defRPr/>
              </a:pPr>
              <a:t>1</a:t>
            </a:fld>
            <a:endParaRPr lang="en-US" dirty="0"/>
          </a:p>
        </p:txBody>
      </p:sp>
    </p:spTree>
    <p:extLst>
      <p:ext uri="{BB962C8B-B14F-4D97-AF65-F5344CB8AC3E}">
        <p14:creationId xmlns:p14="http://schemas.microsoft.com/office/powerpoint/2010/main" val="390178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50D5753-8566-43C5-9688-78BBE69E84E6}" type="slidenum">
              <a:rPr lang="en-US" smtClean="0"/>
              <a:pPr/>
              <a:t>6</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126790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8925" y="2130430"/>
            <a:ext cx="10414476"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37849" y="3886200"/>
            <a:ext cx="857662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068480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527043-1684-4073-8C4B-EA8752B85AE6}" type="slidenum">
              <a:rPr lang="en-US" smtClean="0"/>
              <a:pPr>
                <a:defRPr/>
              </a:pPr>
              <a:t>‹#›</a:t>
            </a:fld>
            <a:endParaRPr lang="en-US"/>
          </a:p>
        </p:txBody>
      </p:sp>
    </p:spTree>
    <p:extLst>
      <p:ext uri="{BB962C8B-B14F-4D97-AF65-F5344CB8AC3E}">
        <p14:creationId xmlns:p14="http://schemas.microsoft.com/office/powerpoint/2010/main" val="3484662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2937" y="274643"/>
            <a:ext cx="275677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2616" y="274643"/>
            <a:ext cx="806611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1B6C1A-54DD-4B6D-939A-0690C8E609A8}" type="slidenum">
              <a:rPr lang="en-US" smtClean="0"/>
              <a:pPr>
                <a:defRPr/>
              </a:pPr>
              <a:t>‹#›</a:t>
            </a:fld>
            <a:endParaRPr lang="en-US"/>
          </a:p>
        </p:txBody>
      </p:sp>
    </p:spTree>
    <p:extLst>
      <p:ext uri="{BB962C8B-B14F-4D97-AF65-F5344CB8AC3E}">
        <p14:creationId xmlns:p14="http://schemas.microsoft.com/office/powerpoint/2010/main" val="2844911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FE3121E4-D9F9-436F-8DE3-3A75D6C3DC19}"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DA6F0B-BF1E-4931-ABF3-36E1D8564FB5}" type="slidenum">
              <a:rPr lang="en-US" smtClean="0"/>
              <a:pPr>
                <a:defRPr/>
              </a:pPr>
              <a:t>‹#›</a:t>
            </a:fld>
            <a:endParaRPr lang="en-US"/>
          </a:p>
        </p:txBody>
      </p:sp>
    </p:spTree>
    <p:extLst>
      <p:ext uri="{BB962C8B-B14F-4D97-AF65-F5344CB8AC3E}">
        <p14:creationId xmlns:p14="http://schemas.microsoft.com/office/powerpoint/2010/main" val="2150835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7849" y="4406905"/>
            <a:ext cx="10414476"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7849" y="2906713"/>
            <a:ext cx="1041447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0E791B-A238-497D-A390-7E6B730ABD3C}" type="slidenum">
              <a:rPr lang="en-US" smtClean="0"/>
              <a:pPr>
                <a:defRPr/>
              </a:pPr>
              <a:t>‹#›</a:t>
            </a:fld>
            <a:endParaRPr lang="en-US"/>
          </a:p>
        </p:txBody>
      </p:sp>
    </p:spTree>
    <p:extLst>
      <p:ext uri="{BB962C8B-B14F-4D97-AF65-F5344CB8AC3E}">
        <p14:creationId xmlns:p14="http://schemas.microsoft.com/office/powerpoint/2010/main" val="2773131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2616" y="1600205"/>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5"/>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732ADB-E5DB-40EB-BC9A-85A6ABDA0FE7}" type="slidenum">
              <a:rPr lang="en-US" smtClean="0"/>
              <a:pPr>
                <a:defRPr/>
              </a:pPr>
              <a:t>‹#›</a:t>
            </a:fld>
            <a:endParaRPr lang="en-US"/>
          </a:p>
        </p:txBody>
      </p:sp>
    </p:spTree>
    <p:extLst>
      <p:ext uri="{BB962C8B-B14F-4D97-AF65-F5344CB8AC3E}">
        <p14:creationId xmlns:p14="http://schemas.microsoft.com/office/powerpoint/2010/main" val="349282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2616" y="1535113"/>
            <a:ext cx="541357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12616" y="2174875"/>
            <a:ext cx="54135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224014" y="1535113"/>
            <a:ext cx="541569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24014" y="2174875"/>
            <a:ext cx="541569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64209AD-792D-4EB8-876F-C5A406CF1B74}" type="slidenum">
              <a:rPr lang="en-US" smtClean="0"/>
              <a:pPr>
                <a:defRPr/>
              </a:pPr>
              <a:t>‹#›</a:t>
            </a:fld>
            <a:endParaRPr lang="en-US"/>
          </a:p>
        </p:txBody>
      </p:sp>
    </p:spTree>
    <p:extLst>
      <p:ext uri="{BB962C8B-B14F-4D97-AF65-F5344CB8AC3E}">
        <p14:creationId xmlns:p14="http://schemas.microsoft.com/office/powerpoint/2010/main" val="1757389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0572EF5-C9FF-4004-8754-7CEC3EF9E6DC}" type="slidenum">
              <a:rPr lang="en-US" smtClean="0"/>
              <a:pPr>
                <a:defRPr/>
              </a:pPr>
              <a:t>‹#›</a:t>
            </a:fld>
            <a:endParaRPr lang="en-US"/>
          </a:p>
        </p:txBody>
      </p:sp>
    </p:spTree>
    <p:extLst>
      <p:ext uri="{BB962C8B-B14F-4D97-AF65-F5344CB8AC3E}">
        <p14:creationId xmlns:p14="http://schemas.microsoft.com/office/powerpoint/2010/main" val="27473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118A948-413C-4CD4-8F47-F80B698694E9}" type="slidenum">
              <a:rPr lang="en-US" smtClean="0"/>
              <a:pPr>
                <a:defRPr/>
              </a:pPr>
              <a:t>‹#›</a:t>
            </a:fld>
            <a:endParaRPr lang="en-US"/>
          </a:p>
        </p:txBody>
      </p:sp>
    </p:spTree>
    <p:extLst>
      <p:ext uri="{BB962C8B-B14F-4D97-AF65-F5344CB8AC3E}">
        <p14:creationId xmlns:p14="http://schemas.microsoft.com/office/powerpoint/2010/main" val="1281674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619" y="273050"/>
            <a:ext cx="403093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90319" y="273055"/>
            <a:ext cx="684939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2619" y="1435103"/>
            <a:ext cx="403093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54809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01541" y="4800600"/>
            <a:ext cx="73513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401541" y="612775"/>
            <a:ext cx="73513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401541" y="5367338"/>
            <a:ext cx="73513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79F384A-67F7-4B93-890D-3B6783F1244F}" type="slidenum">
              <a:rPr lang="en-US" smtClean="0"/>
              <a:pPr>
                <a:defRPr/>
              </a:pPr>
              <a:t>‹#›</a:t>
            </a:fld>
            <a:endParaRPr lang="en-US"/>
          </a:p>
        </p:txBody>
      </p:sp>
    </p:spTree>
    <p:extLst>
      <p:ext uri="{BB962C8B-B14F-4D97-AF65-F5344CB8AC3E}">
        <p14:creationId xmlns:p14="http://schemas.microsoft.com/office/powerpoint/2010/main" val="1053882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616" y="274638"/>
            <a:ext cx="1102709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12616" y="1600205"/>
            <a:ext cx="1102709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12616" y="6356355"/>
            <a:ext cx="28588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186211" y="6356355"/>
            <a:ext cx="387990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80833" y="6356355"/>
            <a:ext cx="2858876"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6751BC0-EFD2-4ACE-A731-D7145E2EF275}" type="slidenum">
              <a:rPr lang="en-US" smtClean="0"/>
              <a:pPr>
                <a:defRPr/>
              </a:pPr>
              <a:t>‹#›</a:t>
            </a:fld>
            <a:endParaRPr lang="en-US"/>
          </a:p>
        </p:txBody>
      </p:sp>
    </p:spTree>
    <p:extLst>
      <p:ext uri="{BB962C8B-B14F-4D97-AF65-F5344CB8AC3E}">
        <p14:creationId xmlns:p14="http://schemas.microsoft.com/office/powerpoint/2010/main" val="353290724"/>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61" r:id="rId12"/>
    <p:sldLayoutId id="2147484162" r:id="rId13"/>
    <p:sldLayoutId id="2147484163"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www.youtube.com/watch?v=Jokxv-MynrA&amp;safe=active" TargetMode="External"/><Relationship Id="rId4" Type="http://schemas.openxmlformats.org/officeDocument/2006/relationships/slide" Target="slide1.xml"/><Relationship Id="rId5" Type="http://schemas.openxmlformats.org/officeDocument/2006/relationships/slide" Target="slide2.xml"/><Relationship Id="rId6" Type="http://schemas.openxmlformats.org/officeDocument/2006/relationships/slide" Target="slide3.xml"/><Relationship Id="rId7" Type="http://schemas.openxmlformats.org/officeDocument/2006/relationships/slide" Target="slide6.xml"/><Relationship Id="rId8" Type="http://schemas.openxmlformats.org/officeDocument/2006/relationships/slide" Target="slide5.xml"/><Relationship Id="rId9" Type="http://schemas.openxmlformats.org/officeDocument/2006/relationships/slide" Target="slide4.xml"/><Relationship Id="rId10" Type="http://schemas.openxmlformats.org/officeDocument/2006/relationships/hyperlink" Target="http://www.bcps.org/offices/lis/models/slamdunks/mythsslamdunk/animoto_360p6.wmv" TargetMode="External"/></Relationships>
</file>

<file path=ppt/slides/_rels/slide2.xml.rels><?xml version="1.0" encoding="UTF-8" standalone="yes"?>
<Relationships xmlns="http://schemas.openxmlformats.org/package/2006/relationships"><Relationship Id="rId11" Type="http://schemas.openxmlformats.org/officeDocument/2006/relationships/slide" Target="slide1.xml"/><Relationship Id="rId12" Type="http://schemas.openxmlformats.org/officeDocument/2006/relationships/slide" Target="slide2.xml"/><Relationship Id="rId13" Type="http://schemas.openxmlformats.org/officeDocument/2006/relationships/slide" Target="slide3.xml"/><Relationship Id="rId14" Type="http://schemas.openxmlformats.org/officeDocument/2006/relationships/slide" Target="slide6.xml"/><Relationship Id="rId15" Type="http://schemas.openxmlformats.org/officeDocument/2006/relationships/slide" Target="slide5.xml"/><Relationship Id="rId16" Type="http://schemas.openxmlformats.org/officeDocument/2006/relationships/slide" Target="slide4.xml"/><Relationship Id="rId1" Type="http://schemas.openxmlformats.org/officeDocument/2006/relationships/slideLayout" Target="../slideLayouts/slideLayout12.xml"/><Relationship Id="rId2" Type="http://schemas.openxmlformats.org/officeDocument/2006/relationships/hyperlink" Target="http://www.vrml.k12.la.us/dozier2/fairytales/fairytales.htm" TargetMode="External"/><Relationship Id="rId3" Type="http://schemas.openxmlformats.org/officeDocument/2006/relationships/hyperlink" Target="http://teacher.scholastic.com/writewit/mff/myths_mymyth.htm" TargetMode="External"/><Relationship Id="rId4" Type="http://schemas.openxmlformats.org/officeDocument/2006/relationships/hyperlink" Target="http://teacher.scholastic.com/writewit/mff/fairytales_discovering.htm" TargetMode="External"/><Relationship Id="rId5" Type="http://schemas.openxmlformats.org/officeDocument/2006/relationships/hyperlink" Target="http://www.speakaboos.com/theme/fairy-tales" TargetMode="External"/><Relationship Id="rId6" Type="http://schemas.openxmlformats.org/officeDocument/2006/relationships/hyperlink" Target="http://www.aesops-fables.org.uk/" TargetMode="External"/><Relationship Id="rId7" Type="http://schemas.openxmlformats.org/officeDocument/2006/relationships/hyperlink" Target="http://www.aesopfables.com/" TargetMode="External"/><Relationship Id="rId8" Type="http://schemas.openxmlformats.org/officeDocument/2006/relationships/hyperlink" Target="http://www.speakaboos.com/theme/fables" TargetMode="External"/><Relationship Id="rId9" Type="http://schemas.openxmlformats.org/officeDocument/2006/relationships/hyperlink" Target="http://www.planetozkids.com/oban/legends.htm" TargetMode="External"/><Relationship Id="rId10"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hyperlink" Target="http://www.bcps.org/offices/lis/models/slamdunks/mythsslamdunk/folktale_organizer.docx" TargetMode="External"/><Relationship Id="rId4" Type="http://schemas.openxmlformats.org/officeDocument/2006/relationships/image" Target="../media/image4.jpg"/><Relationship Id="rId5" Type="http://schemas.openxmlformats.org/officeDocument/2006/relationships/slide" Target="slide1.xml"/><Relationship Id="rId6" Type="http://schemas.openxmlformats.org/officeDocument/2006/relationships/slide" Target="slide2.xml"/><Relationship Id="rId7" Type="http://schemas.openxmlformats.org/officeDocument/2006/relationships/slide" Target="slide3.xml"/><Relationship Id="rId8" Type="http://schemas.openxmlformats.org/officeDocument/2006/relationships/slide" Target="slide6.xml"/><Relationship Id="rId9" Type="http://schemas.openxmlformats.org/officeDocument/2006/relationships/slide" Target="slide5.xml"/><Relationship Id="rId10" Type="http://schemas.openxmlformats.org/officeDocument/2006/relationships/slide" Target="slide4.xml"/><Relationship Id="rId1" Type="http://schemas.openxmlformats.org/officeDocument/2006/relationships/slideLayout" Target="../slideLayouts/slideLayout12.xml"/><Relationship Id="rId2" Type="http://schemas.openxmlformats.org/officeDocument/2006/relationships/hyperlink" Target="http://www.aaronshep.com/stories/index.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slide" Target="slide1.xml"/><Relationship Id="rId5" Type="http://schemas.openxmlformats.org/officeDocument/2006/relationships/slide" Target="slide2.xml"/><Relationship Id="rId6" Type="http://schemas.openxmlformats.org/officeDocument/2006/relationships/slide" Target="slide3.xml"/><Relationship Id="rId7" Type="http://schemas.openxmlformats.org/officeDocument/2006/relationships/slide" Target="slide6.xml"/><Relationship Id="rId8" Type="http://schemas.openxmlformats.org/officeDocument/2006/relationships/slide" Target="slide5.xml"/><Relationship Id="rId9" Type="http://schemas.openxmlformats.org/officeDocument/2006/relationships/slide" Target="slide4.xml"/><Relationship Id="rId10" Type="http://schemas.openxmlformats.org/officeDocument/2006/relationships/hyperlink" Target="http://www.arttoday.com/" TargetMode="External"/><Relationship Id="rId1" Type="http://schemas.openxmlformats.org/officeDocument/2006/relationships/slideLayout" Target="../slideLayouts/slideLayout13.xml"/><Relationship Id="rId2" Type="http://schemas.openxmlformats.org/officeDocument/2006/relationships/hyperlink" Target="..%5CDropbox%5CUpdated%20Slam%20Dunks%5COther%20Slam%20Dunks%5CMyths-ATaletobeTold%5Celem_flipchart_rubric.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10.4.1.240/?g=4d0a1894-e577-11e1-9a2f-d4ae52933b31" TargetMode="External"/><Relationship Id="rId4" Type="http://schemas.openxmlformats.org/officeDocument/2006/relationships/hyperlink" Target="http://ed.voicethread.com/" TargetMode="External"/><Relationship Id="rId5" Type="http://schemas.openxmlformats.org/officeDocument/2006/relationships/slide" Target="slide1.xml"/><Relationship Id="rId6" Type="http://schemas.openxmlformats.org/officeDocument/2006/relationships/slide" Target="slide2.xml"/><Relationship Id="rId7" Type="http://schemas.openxmlformats.org/officeDocument/2006/relationships/slide" Target="slide3.xml"/><Relationship Id="rId8" Type="http://schemas.openxmlformats.org/officeDocument/2006/relationships/slide" Target="slide6.xml"/><Relationship Id="rId9" Type="http://schemas.openxmlformats.org/officeDocument/2006/relationships/slide" Target="slide5.xml"/><Relationship Id="rId10" Type="http://schemas.openxmlformats.org/officeDocument/2006/relationships/slide" Target="slide4.xml"/><Relationship Id="rId11" Type="http://schemas.openxmlformats.org/officeDocument/2006/relationships/image" Target="../media/image6.jpg"/><Relationship Id="rId1" Type="http://schemas.openxmlformats.org/officeDocument/2006/relationships/slideLayout" Target="../slideLayouts/slideLayout14.xml"/><Relationship Id="rId2" Type="http://schemas.openxmlformats.org/officeDocument/2006/relationships/hyperlink" Target="http://www.vrml.k12.la.us/dozier2/fairytales/fairytalesk_prek.htm" TargetMode="External"/></Relationships>
</file>

<file path=ppt/slides/_rels/slide6.xml.rels><?xml version="1.0" encoding="UTF-8" standalone="yes"?>
<Relationships xmlns="http://schemas.openxmlformats.org/package/2006/relationships"><Relationship Id="rId11" Type="http://schemas.openxmlformats.org/officeDocument/2006/relationships/slide" Target="slide6.xml"/><Relationship Id="rId12" Type="http://schemas.openxmlformats.org/officeDocument/2006/relationships/slide" Target="slide5.xml"/><Relationship Id="rId13" Type="http://schemas.openxmlformats.org/officeDocument/2006/relationships/slide" Target="slide4.xml"/><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hyperlink" Target="http://www.mdk12.org/instruction/commoncore/index.html" TargetMode="External"/><Relationship Id="rId4" Type="http://schemas.openxmlformats.org/officeDocument/2006/relationships/hyperlink" Target="http://www.ala.org/ala/mgrps/divs/aasl/guidelinesandstandards/learningstandards/AASL_LearningStandards.pdf" TargetMode="External"/><Relationship Id="rId5" Type="http://schemas.openxmlformats.org/officeDocument/2006/relationships/hyperlink" Target="http://mdk12.org/instruction/curriculum/technology_literacy/vsc_technology_literacy_standards.pdf" TargetMode="External"/><Relationship Id="rId6" Type="http://schemas.openxmlformats.org/officeDocument/2006/relationships/hyperlink" Target="http://www.bcps.org/offices/lis/models/tips/styles.html" TargetMode="External"/><Relationship Id="rId7" Type="http://schemas.openxmlformats.org/officeDocument/2006/relationships/hyperlink" Target="http://questioning.org/module2/quick.html." TargetMode="External"/><Relationship Id="rId8" Type="http://schemas.openxmlformats.org/officeDocument/2006/relationships/slide" Target="slide1.xml"/><Relationship Id="rId9" Type="http://schemas.openxmlformats.org/officeDocument/2006/relationships/slide" Target="slide2.xml"/><Relationship Id="rId10"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title"/>
          </p:nvPr>
        </p:nvSpPr>
        <p:spPr>
          <a:xfrm>
            <a:off x="182562" y="685800"/>
            <a:ext cx="31242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1. </a:t>
            </a:r>
            <a:r>
              <a:rPr sz="2800" dirty="0" smtClean="0">
                <a:solidFill>
                  <a:schemeClr val="tx2">
                    <a:shade val="85000"/>
                    <a:satMod val="150000"/>
                  </a:schemeClr>
                </a:solidFill>
              </a:rPr>
              <a:t>Question</a:t>
            </a:r>
            <a:endParaRPr sz="2800" dirty="0">
              <a:solidFill>
                <a:schemeClr val="tx2">
                  <a:shade val="85000"/>
                  <a:satMod val="150000"/>
                </a:schemeClr>
              </a:solidFill>
            </a:endParaRPr>
          </a:p>
        </p:txBody>
      </p:sp>
      <p:sp>
        <p:nvSpPr>
          <p:cNvPr id="2058" name="Rectangle 10"/>
          <p:cNvSpPr>
            <a:spLocks noGrp="1" noChangeArrowheads="1"/>
          </p:cNvSpPr>
          <p:nvPr>
            <p:ph type="body" sz="half" idx="1"/>
          </p:nvPr>
        </p:nvSpPr>
        <p:spPr>
          <a:xfrm>
            <a:off x="487362" y="1295400"/>
            <a:ext cx="5411787" cy="4572000"/>
          </a:xfrm>
        </p:spPr>
        <p:txBody>
          <a:bodyPr>
            <a:noAutofit/>
          </a:bodyPr>
          <a:lstStyle/>
          <a:p>
            <a:pPr>
              <a:lnSpc>
                <a:spcPct val="90000"/>
              </a:lnSpc>
              <a:buNone/>
              <a:defRPr/>
            </a:pPr>
            <a:r>
              <a:rPr lang="en-US" sz="2400" dirty="0" smtClean="0"/>
              <a:t>A folktale is a story, passed down verbally from generation to generation. Every storyteller changes the story to appeal to the audience.  As time moves forward, storytellers continue to make the tale more interesting and fascinating for listeners by adding different details for the time. </a:t>
            </a:r>
            <a:endParaRPr lang="en-US" sz="2000" dirty="0" smtClean="0"/>
          </a:p>
          <a:p>
            <a:pPr>
              <a:lnSpc>
                <a:spcPct val="90000"/>
              </a:lnSpc>
              <a:buNone/>
              <a:defRPr/>
            </a:pPr>
            <a:endParaRPr lang="en-US" sz="2000" dirty="0" smtClean="0"/>
          </a:p>
          <a:p>
            <a:pPr>
              <a:lnSpc>
                <a:spcPct val="90000"/>
              </a:lnSpc>
              <a:buNone/>
              <a:defRPr/>
            </a:pPr>
            <a:r>
              <a:rPr lang="en-US" sz="2400" dirty="0" smtClean="0"/>
              <a:t>Watch this </a:t>
            </a:r>
            <a:r>
              <a:rPr lang="en-US" sz="2400" dirty="0" smtClean="0">
                <a:hlinkClick r:id="rId3"/>
              </a:rPr>
              <a:t>video</a:t>
            </a:r>
            <a:r>
              <a:rPr lang="en-US" sz="2400" dirty="0" smtClean="0"/>
              <a:t> about folktales.  </a:t>
            </a:r>
            <a:br>
              <a:rPr lang="en-US" sz="2400" dirty="0" smtClean="0"/>
            </a:br>
            <a:r>
              <a:rPr lang="en-US" sz="2400" dirty="0" smtClean="0"/>
              <a:t>What folktales have you read? </a:t>
            </a:r>
            <a:br>
              <a:rPr lang="en-US" sz="2400" dirty="0" smtClean="0"/>
            </a:br>
            <a:endParaRPr lang="en-US" sz="2400" dirty="0" smtClean="0"/>
          </a:p>
          <a:p>
            <a:pPr>
              <a:lnSpc>
                <a:spcPct val="90000"/>
              </a:lnSpc>
              <a:buFontTx/>
              <a:buNone/>
              <a:defRPr/>
            </a:pPr>
            <a:r>
              <a:rPr lang="en-US" sz="1800" dirty="0" smtClean="0"/>
              <a:t/>
            </a:r>
            <a:br>
              <a:rPr lang="en-US" sz="1800" dirty="0" smtClean="0"/>
            </a:br>
            <a:endParaRPr lang="en-US" sz="1800" dirty="0" smtClean="0"/>
          </a:p>
          <a:p>
            <a:pPr>
              <a:lnSpc>
                <a:spcPct val="90000"/>
              </a:lnSpc>
              <a:buFontTx/>
              <a:buNone/>
              <a:defRPr/>
            </a:pPr>
            <a:r>
              <a:rPr lang="en-US" sz="1800" dirty="0" smtClean="0"/>
              <a:t> </a:t>
            </a:r>
          </a:p>
          <a:p>
            <a:pPr marL="0" indent="-274320" eaLnBrk="1" fontAlgn="auto" hangingPunct="1">
              <a:lnSpc>
                <a:spcPct val="90000"/>
              </a:lnSpc>
              <a:spcBef>
                <a:spcPts val="0"/>
              </a:spcBef>
              <a:spcAft>
                <a:spcPts val="0"/>
              </a:spcAft>
              <a:buFontTx/>
              <a:buNone/>
              <a:defRPr/>
            </a:pPr>
            <a:endParaRPr lang="en-US" sz="1800" dirty="0"/>
          </a:p>
          <a:p>
            <a:pPr marL="0" indent="-274320" eaLnBrk="1" fontAlgn="auto" hangingPunct="1">
              <a:lnSpc>
                <a:spcPct val="90000"/>
              </a:lnSpc>
              <a:spcBef>
                <a:spcPts val="0"/>
              </a:spcBef>
              <a:spcAft>
                <a:spcPts val="0"/>
              </a:spcAft>
              <a:buFontTx/>
              <a:buNone/>
              <a:defRPr/>
            </a:pPr>
            <a:endParaRPr lang="en-US" sz="1800" dirty="0"/>
          </a:p>
          <a:p>
            <a:pPr marL="0" indent="-274320" eaLnBrk="1" fontAlgn="auto" hangingPunct="1">
              <a:lnSpc>
                <a:spcPct val="90000"/>
              </a:lnSpc>
              <a:spcBef>
                <a:spcPts val="0"/>
              </a:spcBef>
              <a:spcAft>
                <a:spcPts val="0"/>
              </a:spcAft>
              <a:buFontTx/>
              <a:buNone/>
              <a:defRPr/>
            </a:pPr>
            <a:endParaRPr lang="en-US" sz="1800" dirty="0" smtClean="0"/>
          </a:p>
          <a:p>
            <a:pPr marL="0" indent="-274320" eaLnBrk="1" fontAlgn="auto" hangingPunct="1">
              <a:lnSpc>
                <a:spcPct val="90000"/>
              </a:lnSpc>
              <a:spcBef>
                <a:spcPts val="0"/>
              </a:spcBef>
              <a:spcAft>
                <a:spcPts val="0"/>
              </a:spcAft>
              <a:buFontTx/>
              <a:buNone/>
              <a:defRPr/>
            </a:pPr>
            <a:endParaRPr lang="en-US" sz="1800" b="1" dirty="0">
              <a:solidFill>
                <a:srgbClr val="D05400"/>
              </a:solidFill>
            </a:endParaRPr>
          </a:p>
          <a:p>
            <a:pPr marL="0" indent="-274320" eaLnBrk="1" fontAlgn="auto" hangingPunct="1">
              <a:lnSpc>
                <a:spcPct val="90000"/>
              </a:lnSpc>
              <a:spcBef>
                <a:spcPts val="0"/>
              </a:spcBef>
              <a:spcAft>
                <a:spcPts val="0"/>
              </a:spcAft>
              <a:buFontTx/>
              <a:buNone/>
              <a:defRPr/>
            </a:pPr>
            <a:endParaRPr lang="en-US" sz="1800" dirty="0"/>
          </a:p>
        </p:txBody>
      </p:sp>
      <p:sp>
        <p:nvSpPr>
          <p:cNvPr id="2060" name="Rectangle 12"/>
          <p:cNvSpPr>
            <a:spLocks noChangeArrowheads="1"/>
          </p:cNvSpPr>
          <p:nvPr/>
        </p:nvSpPr>
        <p:spPr bwMode="auto">
          <a:xfrm>
            <a:off x="75406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4"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5" action="ppaction://hlinksldjump"/>
              </a:rPr>
              <a:t>2</a:t>
            </a:r>
            <a:endParaRPr lang="en-US" sz="2000" b="1" dirty="0">
              <a:effectLst>
                <a:outerShdw blurRad="38100" dist="38100" dir="2700000" algn="tl">
                  <a:srgbClr val="C0C0C0"/>
                </a:outerShdw>
              </a:effectLst>
            </a:endParaRPr>
          </a:p>
        </p:txBody>
      </p:sp>
      <p:sp>
        <p:nvSpPr>
          <p:cNvPr id="2062" name="Rectangle 14"/>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6" action="ppaction://hlinksldjump"/>
              </a:rPr>
              <a:t>3</a:t>
            </a:r>
            <a:endParaRPr lang="en-US" sz="2000" b="1" dirty="0">
              <a:effectLst>
                <a:outerShdw blurRad="38100" dist="38100" dir="2700000" algn="tl">
                  <a:srgbClr val="C0C0C0"/>
                </a:outerShdw>
              </a:effectLst>
            </a:endParaRPr>
          </a:p>
        </p:txBody>
      </p:sp>
      <p:sp>
        <p:nvSpPr>
          <p:cNvPr id="2063" name="Rectangle 15"/>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7" action="ppaction://hlinksldjump"/>
              </a:rPr>
              <a:t>6</a:t>
            </a:r>
            <a:endParaRPr lang="en-US" sz="2000" b="1" dirty="0">
              <a:effectLst>
                <a:outerShdw blurRad="38100" dist="38100" dir="2700000" algn="tl">
                  <a:srgbClr val="C0C0C0"/>
                </a:outerShdw>
              </a:effectLst>
            </a:endParaRPr>
          </a:p>
        </p:txBody>
      </p:sp>
      <p:sp>
        <p:nvSpPr>
          <p:cNvPr id="2064" name="Rectangle 16"/>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5</a:t>
            </a:r>
            <a:endParaRPr lang="en-US" sz="2000" b="1" dirty="0">
              <a:effectLst>
                <a:outerShdw blurRad="38100" dist="38100" dir="2700000" algn="tl">
                  <a:srgbClr val="C0C0C0"/>
                </a:outerShdw>
              </a:effectLst>
            </a:endParaRPr>
          </a:p>
        </p:txBody>
      </p:sp>
      <p:sp>
        <p:nvSpPr>
          <p:cNvPr id="2065" name="Rectangle 17"/>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9" action="ppaction://hlinksldjump"/>
              </a:rPr>
              <a:t>4</a:t>
            </a:r>
            <a:endParaRPr lang="en-US" sz="2000" b="1" dirty="0">
              <a:effectLst>
                <a:outerShdw blurRad="38100" dist="38100" dir="2700000" algn="tl">
                  <a:srgbClr val="C0C0C0"/>
                </a:outerShdw>
              </a:effectLst>
            </a:endParaRPr>
          </a:p>
        </p:txBody>
      </p:sp>
      <p:sp>
        <p:nvSpPr>
          <p:cNvPr id="2066" name="AutoShape 18"/>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36" name="Rectangle 35"/>
          <p:cNvSpPr/>
          <p:nvPr/>
        </p:nvSpPr>
        <p:spPr>
          <a:xfrm>
            <a:off x="487362" y="5638800"/>
            <a:ext cx="7391400" cy="523220"/>
          </a:xfrm>
          <a:prstGeom prst="rect">
            <a:avLst/>
          </a:prstGeom>
          <a:solidFill>
            <a:schemeClr val="accent6">
              <a:lumMod val="75000"/>
            </a:schemeClr>
          </a:solidFill>
          <a:effectLst>
            <a:outerShdw blurRad="63500" sx="102000" sy="102000" algn="ctr"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wrap="square">
            <a:spAutoFit/>
          </a:bodyPr>
          <a:lstStyle/>
          <a:p>
            <a:pPr>
              <a:defRPr/>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How are folktales different from other stories?</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2316162" y="228600"/>
            <a:ext cx="3810000" cy="609600"/>
          </a:xfrm>
          <a:prstGeom prst="rect">
            <a:avLst/>
          </a:prstGeom>
        </p:spPr>
        <p:txBody>
          <a:bodyPr anchor="b">
            <a:noAutofit/>
            <a:scene3d>
              <a:camera prst="orthographicFront"/>
              <a:lightRig rig="soft" dir="t">
                <a:rot lat="0" lon="0" rev="2100000"/>
              </a:lightRig>
            </a:scene3d>
            <a:sp3d prstMaterial="matte">
              <a:bevelT w="38100" h="38100"/>
            </a:sp3d>
          </a:bodyPr>
          <a:lstStyle/>
          <a:p>
            <a:pPr fontAlgn="auto">
              <a:spcBef>
                <a:spcPts val="0"/>
              </a:spcBef>
              <a:spcAft>
                <a:spcPts val="0"/>
              </a:spcAft>
              <a:defRPr/>
            </a:pPr>
            <a:r>
              <a:rPr lang="en-US" sz="3600" b="1" dirty="0" smtClean="0">
                <a:solidFill>
                  <a:srgbClr val="D05400"/>
                </a:solidFill>
                <a:latin typeface="Candara" pitchFamily="34" charset="0"/>
              </a:rPr>
              <a:t> </a:t>
            </a:r>
            <a:r>
              <a:rPr lang="en-US" sz="3600" b="1" i="1" dirty="0" smtClean="0">
                <a:solidFill>
                  <a:srgbClr val="D05400"/>
                </a:solidFill>
                <a:latin typeface="Candara" pitchFamily="34" charset="0"/>
              </a:rPr>
              <a:t>A Tale To Be Told</a:t>
            </a:r>
            <a:endParaRPr lang="en-US" sz="3600" b="1" i="1" dirty="0">
              <a:solidFill>
                <a:schemeClr val="accent6">
                  <a:lumMod val="20000"/>
                  <a:lumOff val="80000"/>
                </a:schemeClr>
              </a:solidFill>
              <a:effectLst>
                <a:outerShdw blurRad="38100" dist="38100" dir="2700000" algn="tl">
                  <a:srgbClr val="000000">
                    <a:alpha val="43137"/>
                  </a:srgbClr>
                </a:outerShdw>
              </a:effectLst>
              <a:latin typeface="Candara" pitchFamily="34" charset="0"/>
              <a:ea typeface="+mj-lt"/>
              <a:cs typeface="+mj-lt"/>
            </a:endParaRPr>
          </a:p>
        </p:txBody>
      </p:sp>
      <p:sp>
        <p:nvSpPr>
          <p:cNvPr id="14" name="TextBox 13"/>
          <p:cNvSpPr txBox="1"/>
          <p:nvPr/>
        </p:nvSpPr>
        <p:spPr>
          <a:xfrm>
            <a:off x="7954962" y="5105400"/>
            <a:ext cx="3962400" cy="276999"/>
          </a:xfrm>
          <a:prstGeom prst="rect">
            <a:avLst/>
          </a:prstGeom>
          <a:noFill/>
        </p:spPr>
        <p:txBody>
          <a:bodyPr wrap="square" rtlCol="0">
            <a:spAutoFit/>
          </a:bodyPr>
          <a:lstStyle/>
          <a:p>
            <a:r>
              <a:rPr lang="en-US" sz="1200" dirty="0" smtClean="0">
                <a:latin typeface="Candara" pitchFamily="34" charset="0"/>
              </a:rPr>
              <a:t>Image Sources: Wikimedia and Library of Congress</a:t>
            </a:r>
            <a:endParaRPr lang="en-US" sz="1200" dirty="0">
              <a:latin typeface="Candara" pitchFamily="34" charset="0"/>
            </a:endParaRPr>
          </a:p>
        </p:txBody>
      </p:sp>
      <p:pic>
        <p:nvPicPr>
          <p:cNvPr id="1026" name="Picture 2">
            <a:hlinkClick r:id="rId10"/>
          </p:cNvPr>
          <p:cNvPicPr>
            <a:picLocks noChangeAspect="1" noChangeArrowheads="1"/>
          </p:cNvPicPr>
          <p:nvPr/>
        </p:nvPicPr>
        <p:blipFill>
          <a:blip r:embed="rId11" cstate="print"/>
          <a:srcRect/>
          <a:stretch>
            <a:fillRect/>
          </a:stretch>
        </p:blipFill>
        <p:spPr bwMode="auto">
          <a:xfrm>
            <a:off x="7573962" y="1219200"/>
            <a:ext cx="4038600" cy="3838889"/>
          </a:xfrm>
          <a:prstGeom prst="rect">
            <a:avLst/>
          </a:prstGeom>
          <a:noFill/>
          <a:ln w="9525">
            <a:noFill/>
            <a:miter lim="800000"/>
            <a:headEnd/>
            <a:tailEnd/>
          </a:ln>
        </p:spPr>
      </p:pic>
      <p:pic>
        <p:nvPicPr>
          <p:cNvPr id="17" name="Picture 16" descr="The_Ant_and_the_Grasshopper_by_Charles_H__Bennett.jpg"/>
          <p:cNvPicPr>
            <a:picLocks noChangeAspect="1"/>
          </p:cNvPicPr>
          <p:nvPr/>
        </p:nvPicPr>
        <p:blipFill>
          <a:blip r:embed="rId12" cstate="print"/>
          <a:stretch>
            <a:fillRect/>
          </a:stretch>
        </p:blipFill>
        <p:spPr>
          <a:xfrm>
            <a:off x="10088562" y="1143000"/>
            <a:ext cx="1571625" cy="2042315"/>
          </a:xfrm>
          <a:prstGeom prst="rect">
            <a:avLst/>
          </a:prstGeom>
          <a:effectLst>
            <a:softEdge rad="127000"/>
          </a:effec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4962" y="228600"/>
            <a:ext cx="4267200" cy="533400"/>
          </a:xfrm>
        </p:spPr>
        <p:txBody>
          <a:bodyPr>
            <a:noAutofit/>
          </a:bodyPr>
          <a:lstStyle/>
          <a:p>
            <a:pPr algn="l" eaLnBrk="1" fontAlgn="auto" hangingPunct="1">
              <a:spcBef>
                <a:spcPts val="0"/>
              </a:spcBef>
              <a:spcAft>
                <a:spcPts val="0"/>
              </a:spcAft>
              <a:defRPr/>
            </a:pPr>
            <a:r>
              <a:rPr sz="2800" dirty="0" smtClean="0">
                <a:solidFill>
                  <a:schemeClr val="tx2">
                    <a:shade val="85000"/>
                    <a:satMod val="150000"/>
                  </a:schemeClr>
                </a:solidFill>
              </a:rPr>
              <a:t>2. Information Sources</a:t>
            </a:r>
            <a:endParaRPr sz="2800" dirty="0">
              <a:solidFill>
                <a:schemeClr val="tx2">
                  <a:shade val="85000"/>
                  <a:satMod val="150000"/>
                </a:schemeClr>
              </a:solidFill>
            </a:endParaRPr>
          </a:p>
        </p:txBody>
      </p:sp>
      <p:sp>
        <p:nvSpPr>
          <p:cNvPr id="4099" name="Rectangle 4"/>
          <p:cNvSpPr>
            <a:spLocks noGrp="1" noChangeArrowheads="1"/>
          </p:cNvSpPr>
          <p:nvPr>
            <p:ph type="body" sz="half" idx="1"/>
          </p:nvPr>
        </p:nvSpPr>
        <p:spPr>
          <a:xfrm>
            <a:off x="334962" y="1143000"/>
            <a:ext cx="7848600" cy="5715000"/>
          </a:xfrm>
          <a:solidFill>
            <a:schemeClr val="bg2"/>
          </a:solidFill>
        </p:spPr>
        <p:txBody>
          <a:bodyPr/>
          <a:lstStyle/>
          <a:p>
            <a:pPr>
              <a:lnSpc>
                <a:spcPct val="90000"/>
              </a:lnSpc>
              <a:buFontTx/>
              <a:buNone/>
            </a:pPr>
            <a:r>
              <a:rPr lang="en-US" dirty="0" smtClean="0"/>
              <a:t>You will use these resources to become a </a:t>
            </a:r>
          </a:p>
          <a:p>
            <a:pPr>
              <a:lnSpc>
                <a:spcPct val="90000"/>
              </a:lnSpc>
              <a:buFontTx/>
              <a:buNone/>
            </a:pPr>
            <a:r>
              <a:rPr lang="en-US" dirty="0" smtClean="0"/>
              <a:t>Folktale Expert:</a:t>
            </a:r>
          </a:p>
          <a:p>
            <a:pPr>
              <a:lnSpc>
                <a:spcPct val="90000"/>
              </a:lnSpc>
              <a:buFontTx/>
              <a:buNone/>
            </a:pPr>
            <a:endParaRPr lang="en-US" sz="3200" dirty="0" smtClean="0"/>
          </a:p>
          <a:p>
            <a:pPr>
              <a:lnSpc>
                <a:spcPct val="90000"/>
              </a:lnSpc>
              <a:buFontTx/>
              <a:buNone/>
            </a:pPr>
            <a:r>
              <a:rPr lang="en-US" sz="3200" dirty="0" smtClean="0"/>
              <a:t>Introduction:</a:t>
            </a:r>
          </a:p>
          <a:p>
            <a:pPr marL="842963" lvl="1" indent="-514350">
              <a:buNone/>
            </a:pPr>
            <a:r>
              <a:rPr lang="en-US" sz="2800" dirty="0" smtClean="0">
                <a:hlinkClick r:id="rId2"/>
              </a:rPr>
              <a:t>Fairy Tales, Folktales, Fables, Legends and Myths</a:t>
            </a:r>
            <a:r>
              <a:rPr lang="en-US" sz="2800" dirty="0" smtClean="0"/>
              <a:t/>
            </a:r>
            <a:br>
              <a:rPr lang="en-US" sz="2800" dirty="0" smtClean="0"/>
            </a:br>
            <a:endParaRPr lang="en-US" sz="2800" dirty="0" smtClean="0">
              <a:hlinkClick r:id="rId3"/>
            </a:endParaRPr>
          </a:p>
          <a:p>
            <a:pPr marL="842963" lvl="1" indent="-514350">
              <a:buFont typeface="+mj-lt"/>
              <a:buAutoNum type="arabicPeriod"/>
            </a:pPr>
            <a:r>
              <a:rPr lang="en-US" sz="2400" dirty="0" smtClean="0">
                <a:hlinkClick r:id="rId3"/>
              </a:rPr>
              <a:t>Myths</a:t>
            </a:r>
            <a:endParaRPr lang="en-US" sz="2400" dirty="0" smtClean="0"/>
          </a:p>
          <a:p>
            <a:pPr marL="842963" lvl="1" indent="-514350">
              <a:buFont typeface="+mj-lt"/>
              <a:buAutoNum type="arabicPeriod"/>
            </a:pPr>
            <a:r>
              <a:rPr lang="en-US" sz="2400" dirty="0" smtClean="0">
                <a:hlinkClick r:id="rId4"/>
              </a:rPr>
              <a:t>Fairy Tales</a:t>
            </a:r>
            <a:r>
              <a:rPr lang="en-US" sz="2400" dirty="0" smtClean="0"/>
              <a:t>    </a:t>
            </a:r>
            <a:r>
              <a:rPr lang="en-US" sz="2400" dirty="0" smtClean="0">
                <a:hlinkClick r:id="rId5"/>
              </a:rPr>
              <a:t>Animated Fairy Tales</a:t>
            </a:r>
            <a:endParaRPr lang="en-US" sz="2400" dirty="0" smtClean="0"/>
          </a:p>
          <a:p>
            <a:pPr marL="842963" lvl="1" indent="-514350">
              <a:buFont typeface="+mj-lt"/>
              <a:buAutoNum type="arabicPeriod"/>
            </a:pPr>
            <a:r>
              <a:rPr lang="en-US" sz="2400" dirty="0" smtClean="0">
                <a:hlinkClick r:id="rId6"/>
              </a:rPr>
              <a:t>Fables</a:t>
            </a:r>
            <a:r>
              <a:rPr lang="en-US" sz="2400" dirty="0" smtClean="0"/>
              <a:t>      </a:t>
            </a:r>
            <a:r>
              <a:rPr lang="en-US" sz="2400" dirty="0" smtClean="0">
                <a:hlinkClick r:id="rId7"/>
              </a:rPr>
              <a:t>Aesop’s Fables</a:t>
            </a:r>
            <a:r>
              <a:rPr lang="en-US" sz="2400" dirty="0" smtClean="0"/>
              <a:t>    </a:t>
            </a:r>
            <a:r>
              <a:rPr lang="en-US" sz="2400" dirty="0" smtClean="0">
                <a:hlinkClick r:id="rId8"/>
              </a:rPr>
              <a:t>Animated  Fables</a:t>
            </a:r>
            <a:endParaRPr lang="en-US" sz="2000" dirty="0" smtClean="0"/>
          </a:p>
          <a:p>
            <a:pPr marL="842963" lvl="1" indent="-514350">
              <a:buFont typeface="+mj-lt"/>
              <a:buAutoNum type="arabicPeriod"/>
            </a:pPr>
            <a:r>
              <a:rPr lang="en-US" sz="2400" dirty="0" smtClean="0">
                <a:hlinkClick r:id="rId9"/>
              </a:rPr>
              <a:t>Legends</a:t>
            </a:r>
            <a:endParaRPr lang="en-US" sz="2400" dirty="0" smtClean="0"/>
          </a:p>
          <a:p>
            <a:pPr>
              <a:lnSpc>
                <a:spcPct val="90000"/>
              </a:lnSpc>
              <a:buFontTx/>
              <a:buNone/>
            </a:pPr>
            <a:endParaRPr lang="en-US" sz="1800" dirty="0" smtClean="0"/>
          </a:p>
          <a:p>
            <a:pPr>
              <a:lnSpc>
                <a:spcPct val="90000"/>
              </a:lnSpc>
              <a:buFontTx/>
              <a:buNone/>
            </a:pPr>
            <a:endParaRPr lang="en-US" sz="1800" dirty="0" smtClean="0"/>
          </a:p>
          <a:p>
            <a:pPr>
              <a:lnSpc>
                <a:spcPct val="90000"/>
              </a:lnSpc>
              <a:buFontTx/>
              <a:buNone/>
            </a:pPr>
            <a:endParaRPr lang="en-US" sz="1800" dirty="0" smtClean="0"/>
          </a:p>
          <a:p>
            <a:pPr>
              <a:lnSpc>
                <a:spcPct val="90000"/>
              </a:lnSpc>
              <a:buFontTx/>
              <a:buNone/>
            </a:pPr>
            <a:endParaRPr lang="en-US" sz="1800" dirty="0" smtClean="0"/>
          </a:p>
          <a:p>
            <a:pPr>
              <a:lnSpc>
                <a:spcPct val="90000"/>
              </a:lnSpc>
              <a:buFontTx/>
              <a:buNone/>
            </a:pPr>
            <a:endParaRPr lang="en-US" sz="2000" dirty="0" smtClean="0"/>
          </a:p>
        </p:txBody>
      </p:sp>
      <p:pic>
        <p:nvPicPr>
          <p:cNvPr id="3" name="Content Placeholder 2" descr="once.jpg"/>
          <p:cNvPicPr>
            <a:picLocks noGrp="1" noChangeAspect="1"/>
          </p:cNvPicPr>
          <p:nvPr>
            <p:ph sz="half" idx="2"/>
          </p:nvPr>
        </p:nvPicPr>
        <p:blipFill>
          <a:blip r:embed="rId10">
            <a:extLst>
              <a:ext uri="{28A0092B-C50C-407E-A947-70E740481C1C}">
                <a14:useLocalDpi xmlns:a14="http://schemas.microsoft.com/office/drawing/2010/main" val="0"/>
              </a:ext>
            </a:extLst>
          </a:blip>
          <a:srcRect l="2523" r="2523"/>
          <a:stretch>
            <a:fillRect/>
          </a:stretch>
        </p:blipFill>
        <p:spPr>
          <a:xfrm>
            <a:off x="8488362" y="1600201"/>
            <a:ext cx="3151346" cy="3962399"/>
          </a:xfrm>
        </p:spPr>
      </p:pic>
      <p:sp>
        <p:nvSpPr>
          <p:cNvPr id="6157" name="Rectangle 13"/>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1" action="ppaction://hlinksldjump"/>
              </a:rPr>
              <a:t>1</a:t>
            </a:r>
            <a:endParaRPr lang="en-US" sz="2000" b="1" dirty="0">
              <a:effectLst>
                <a:outerShdw blurRad="38100" dist="38100" dir="2700000" algn="tl">
                  <a:srgbClr val="C0C0C0"/>
                </a:outerShdw>
              </a:effectLst>
            </a:endParaRPr>
          </a:p>
        </p:txBody>
      </p:sp>
      <p:sp>
        <p:nvSpPr>
          <p:cNvPr id="6158" name="Rectangle 14"/>
          <p:cNvSpPr>
            <a:spLocks noChangeArrowheads="1"/>
          </p:cNvSpPr>
          <p:nvPr/>
        </p:nvSpPr>
        <p:spPr bwMode="auto">
          <a:xfrm>
            <a:off x="815340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12" action="ppaction://hlinksldjump"/>
              </a:rPr>
              <a:t>2</a:t>
            </a:r>
            <a:endParaRPr lang="en-US" sz="2000" b="1" dirty="0">
              <a:effectLst>
                <a:outerShdw blurRad="38100" dist="38100" dir="2700000" algn="tl">
                  <a:srgbClr val="FFFFFF"/>
                </a:outerShdw>
              </a:effectLst>
            </a:endParaRPr>
          </a:p>
        </p:txBody>
      </p:sp>
      <p:sp>
        <p:nvSpPr>
          <p:cNvPr id="6159" name="Rectangle 15"/>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3" action="ppaction://hlinksldjump"/>
              </a:rPr>
              <a:t>3</a:t>
            </a:r>
            <a:endParaRPr lang="en-US" sz="2000" b="1" dirty="0">
              <a:effectLst>
                <a:outerShdw blurRad="38100" dist="38100" dir="2700000" algn="tl">
                  <a:srgbClr val="C0C0C0"/>
                </a:outerShdw>
              </a:effectLst>
            </a:endParaRPr>
          </a:p>
        </p:txBody>
      </p:sp>
      <p:sp>
        <p:nvSpPr>
          <p:cNvPr id="6160" name="Rectangle 16"/>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4" action="ppaction://hlinksldjump"/>
              </a:rPr>
              <a:t>6</a:t>
            </a:r>
            <a:endParaRPr lang="en-US" sz="2000" b="1" dirty="0">
              <a:effectLst>
                <a:outerShdw blurRad="38100" dist="38100" dir="2700000" algn="tl">
                  <a:srgbClr val="C0C0C0"/>
                </a:outerShdw>
              </a:effectLst>
            </a:endParaRPr>
          </a:p>
        </p:txBody>
      </p:sp>
      <p:sp>
        <p:nvSpPr>
          <p:cNvPr id="6161" name="Rectangle 17"/>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5" action="ppaction://hlinksldjump"/>
              </a:rPr>
              <a:t>5</a:t>
            </a:r>
            <a:endParaRPr lang="en-US" sz="2000" b="1" dirty="0">
              <a:effectLst>
                <a:outerShdw blurRad="38100" dist="38100" dir="2700000" algn="tl">
                  <a:srgbClr val="C0C0C0"/>
                </a:outerShdw>
              </a:effectLst>
            </a:endParaRPr>
          </a:p>
        </p:txBody>
      </p:sp>
      <p:sp>
        <p:nvSpPr>
          <p:cNvPr id="6162" name="Rectangle 18"/>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6" action="ppaction://hlinksldjump"/>
              </a:rPr>
              <a:t>4</a:t>
            </a:r>
            <a:endParaRPr lang="en-US" sz="2000" b="1" dirty="0">
              <a:effectLst>
                <a:outerShdw blurRad="38100" dist="38100" dir="2700000" algn="tl">
                  <a:srgbClr val="C0C0C0"/>
                </a:outerShdw>
              </a:effectLst>
            </a:endParaRPr>
          </a:p>
        </p:txBody>
      </p:sp>
      <p:sp>
        <p:nvSpPr>
          <p:cNvPr id="6163" name="AutoShape 19"/>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34962" y="228600"/>
            <a:ext cx="4370546" cy="639762"/>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3. </a:t>
            </a:r>
            <a:r>
              <a:rPr sz="2800" dirty="0" smtClean="0">
                <a:solidFill>
                  <a:schemeClr val="tx2">
                    <a:shade val="85000"/>
                    <a:satMod val="150000"/>
                  </a:schemeClr>
                </a:solidFill>
              </a:rPr>
              <a:t>Student </a:t>
            </a:r>
            <a:r>
              <a:rPr sz="2800" dirty="0">
                <a:solidFill>
                  <a:schemeClr val="tx2">
                    <a:shade val="85000"/>
                    <a:satMod val="150000"/>
                  </a:schemeClr>
                </a:solidFill>
              </a:rPr>
              <a:t>Activity</a:t>
            </a:r>
          </a:p>
        </p:txBody>
      </p:sp>
      <p:sp>
        <p:nvSpPr>
          <p:cNvPr id="5123" name="Text Placeholder 15"/>
          <p:cNvSpPr>
            <a:spLocks noGrp="1"/>
          </p:cNvSpPr>
          <p:nvPr>
            <p:ph type="body" sz="half" idx="1"/>
          </p:nvPr>
        </p:nvSpPr>
        <p:spPr>
          <a:xfrm>
            <a:off x="411163" y="1066800"/>
            <a:ext cx="5791200" cy="4572000"/>
          </a:xfrm>
        </p:spPr>
        <p:txBody>
          <a:bodyPr>
            <a:normAutofit/>
          </a:bodyPr>
          <a:lstStyle/>
          <a:p>
            <a:pPr>
              <a:lnSpc>
                <a:spcPct val="80000"/>
              </a:lnSpc>
              <a:buFontTx/>
              <a:buNone/>
            </a:pPr>
            <a:r>
              <a:rPr lang="en-US" sz="2400" dirty="0" smtClean="0"/>
              <a:t>There are different kinds of folktales.  Each kind has a specific purpose, but they are all told to entertain and tell us something about a particular culture.  Some different </a:t>
            </a:r>
            <a:r>
              <a:rPr lang="en-US" sz="2400" dirty="0" smtClean="0">
                <a:hlinkClick r:id="rId2"/>
              </a:rPr>
              <a:t>types of folktales</a:t>
            </a:r>
            <a:r>
              <a:rPr lang="en-US" sz="2400" dirty="0" smtClean="0"/>
              <a:t> are Fairy tales, Myths, Legends, Tall Tales, Fables, Trickster Tales, and Pourquoi Tales.</a:t>
            </a:r>
          </a:p>
          <a:p>
            <a:pPr>
              <a:lnSpc>
                <a:spcPct val="80000"/>
              </a:lnSpc>
              <a:buFontTx/>
              <a:buNone/>
            </a:pPr>
            <a:endParaRPr lang="en-US" sz="2400" dirty="0" smtClean="0"/>
          </a:p>
          <a:p>
            <a:pPr>
              <a:lnSpc>
                <a:spcPct val="80000"/>
              </a:lnSpc>
              <a:buFontTx/>
              <a:buNone/>
            </a:pPr>
            <a:r>
              <a:rPr lang="en-US" sz="2400" dirty="0" smtClean="0"/>
              <a:t>Your teacher will assign you to a group and ask you to become an expert on one kind of folktale.</a:t>
            </a:r>
          </a:p>
          <a:p>
            <a:pPr>
              <a:lnSpc>
                <a:spcPct val="80000"/>
              </a:lnSpc>
              <a:buFontTx/>
              <a:buNone/>
            </a:pPr>
            <a:r>
              <a:rPr lang="en-US" sz="2400" dirty="0" smtClean="0"/>
              <a:t>You will go to Slide 2 and use the resources to identify elements of the folktale.</a:t>
            </a:r>
          </a:p>
          <a:p>
            <a:pPr>
              <a:lnSpc>
                <a:spcPct val="80000"/>
              </a:lnSpc>
              <a:buFontTx/>
              <a:buNone/>
            </a:pPr>
            <a:r>
              <a:rPr lang="en-US" sz="2400" dirty="0" smtClean="0"/>
              <a:t>Use the </a:t>
            </a:r>
            <a:r>
              <a:rPr lang="en-US" sz="2400" dirty="0" smtClean="0">
                <a:hlinkClick r:id="rId3"/>
              </a:rPr>
              <a:t>inquiry organizer </a:t>
            </a:r>
            <a:r>
              <a:rPr lang="en-US" sz="2400" dirty="0" smtClean="0"/>
              <a:t>to take notes.</a:t>
            </a:r>
          </a:p>
          <a:p>
            <a:pPr>
              <a:lnSpc>
                <a:spcPct val="80000"/>
              </a:lnSpc>
              <a:buFontTx/>
              <a:buNone/>
            </a:pPr>
            <a:endParaRPr lang="en-US" sz="2400" dirty="0" smtClean="0"/>
          </a:p>
          <a:p>
            <a:pPr>
              <a:buFont typeface="Wingdings 2" pitchFamily="18" charset="2"/>
              <a:buNone/>
            </a:pPr>
            <a:endParaRPr lang="en-US" dirty="0" smtClean="0"/>
          </a:p>
        </p:txBody>
      </p:sp>
      <p:pic>
        <p:nvPicPr>
          <p:cNvPr id="3" name="Content Placeholder 2" descr="Fuchs.margin_(MMW10F50_f6r)_detail.jpg"/>
          <p:cNvPicPr>
            <a:picLocks noGrp="1" noChangeAspect="1"/>
          </p:cNvPicPr>
          <p:nvPr>
            <p:ph sz="half" idx="2"/>
          </p:nvPr>
        </p:nvPicPr>
        <p:blipFill>
          <a:blip r:embed="rId4">
            <a:extLst>
              <a:ext uri="{28A0092B-C50C-407E-A947-70E740481C1C}">
                <a14:useLocalDpi xmlns:a14="http://schemas.microsoft.com/office/drawing/2010/main" val="0"/>
              </a:ext>
            </a:extLst>
          </a:blip>
          <a:srcRect t="17433" b="17433"/>
          <a:stretch>
            <a:fillRect/>
          </a:stretch>
        </p:blipFill>
        <p:spPr>
          <a:xfrm>
            <a:off x="7116762" y="1752600"/>
            <a:ext cx="4282081" cy="3581399"/>
          </a:xfrm>
        </p:spPr>
      </p:pic>
      <p:sp>
        <p:nvSpPr>
          <p:cNvPr id="8220" name="Rectangle 28"/>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5" action="ppaction://hlinksldjump"/>
              </a:rPr>
              <a:t>1</a:t>
            </a:r>
            <a:endParaRPr lang="en-US" sz="2000" b="1" dirty="0">
              <a:effectLst>
                <a:outerShdw blurRad="38100" dist="38100" dir="2700000" algn="tl">
                  <a:srgbClr val="C0C0C0"/>
                </a:outerShdw>
              </a:effectLst>
            </a:endParaRPr>
          </a:p>
        </p:txBody>
      </p:sp>
      <p:sp>
        <p:nvSpPr>
          <p:cNvPr id="8221" name="Rectangle 29"/>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6" action="ppaction://hlinksldjump"/>
              </a:rPr>
              <a:t>2</a:t>
            </a:r>
            <a:endParaRPr lang="en-US" sz="2000" b="1" dirty="0">
              <a:effectLst>
                <a:outerShdw blurRad="38100" dist="38100" dir="2700000" algn="tl">
                  <a:srgbClr val="C0C0C0"/>
                </a:outerShdw>
              </a:effectLst>
            </a:endParaRPr>
          </a:p>
        </p:txBody>
      </p:sp>
      <p:sp>
        <p:nvSpPr>
          <p:cNvPr id="8222" name="Rectangle 30"/>
          <p:cNvSpPr>
            <a:spLocks noChangeArrowheads="1"/>
          </p:cNvSpPr>
          <p:nvPr/>
        </p:nvSpPr>
        <p:spPr bwMode="auto">
          <a:xfrm>
            <a:off x="876617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7" action="ppaction://hlinksldjump"/>
              </a:rPr>
              <a:t>3</a:t>
            </a:r>
            <a:endParaRPr lang="en-US" sz="2000" b="1" dirty="0">
              <a:effectLst>
                <a:outerShdw blurRad="38100" dist="38100" dir="2700000" algn="tl">
                  <a:srgbClr val="FFFFFF"/>
                </a:outerShdw>
              </a:effectLst>
            </a:endParaRPr>
          </a:p>
        </p:txBody>
      </p:sp>
      <p:sp>
        <p:nvSpPr>
          <p:cNvPr id="8223" name="Rectangle 31"/>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6</a:t>
            </a:r>
            <a:endParaRPr lang="en-US" sz="2000" b="1" dirty="0">
              <a:effectLst>
                <a:outerShdw blurRad="38100" dist="38100" dir="2700000" algn="tl">
                  <a:srgbClr val="C0C0C0"/>
                </a:outerShdw>
              </a:effectLst>
            </a:endParaRPr>
          </a:p>
        </p:txBody>
      </p:sp>
      <p:sp>
        <p:nvSpPr>
          <p:cNvPr id="8224" name="Rectangle 32"/>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9" action="ppaction://hlinksldjump"/>
              </a:rPr>
              <a:t>5</a:t>
            </a:r>
            <a:endParaRPr lang="en-US" sz="2000" b="1" dirty="0">
              <a:effectLst>
                <a:outerShdw blurRad="38100" dist="38100" dir="2700000" algn="tl">
                  <a:srgbClr val="C0C0C0"/>
                </a:outerShdw>
              </a:effectLst>
            </a:endParaRPr>
          </a:p>
        </p:txBody>
      </p:sp>
      <p:sp>
        <p:nvSpPr>
          <p:cNvPr id="8225" name="Rectangle 33"/>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0" action="ppaction://hlinksldjump"/>
              </a:rPr>
              <a:t>4</a:t>
            </a:r>
            <a:endParaRPr lang="en-US" sz="2000" b="1" dirty="0">
              <a:effectLst>
                <a:outerShdw blurRad="38100" dist="38100" dir="2700000" algn="tl">
                  <a:srgbClr val="C0C0C0"/>
                </a:outerShdw>
              </a:effectLst>
            </a:endParaRPr>
          </a:p>
        </p:txBody>
      </p:sp>
      <p:sp>
        <p:nvSpPr>
          <p:cNvPr id="8226" name="AutoShape 34"/>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 action="ppaction://hlinkshowjump?jump=nextslide"/>
              </a:rPr>
              <a:t>Next</a:t>
            </a:r>
            <a:endParaRPr lang="en-US" sz="2000" b="1" dirty="0">
              <a:effectLst>
                <a:outerShdw blurRad="38100" dist="38100" dir="2700000" algn="tl">
                  <a:srgbClr val="C0C0C0"/>
                </a:outerShdw>
              </a:effectLst>
            </a:endParaRPr>
          </a:p>
        </p:txBody>
      </p:sp>
      <p:sp>
        <p:nvSpPr>
          <p:cNvPr id="14" name="Rectangle 13"/>
          <p:cNvSpPr/>
          <p:nvPr/>
        </p:nvSpPr>
        <p:spPr>
          <a:xfrm>
            <a:off x="6888162" y="5715000"/>
            <a:ext cx="4800600" cy="954107"/>
          </a:xfrm>
          <a:prstGeom prst="rect">
            <a:avLst/>
          </a:prstGeom>
          <a:solidFill>
            <a:schemeClr val="accent6">
              <a:lumMod val="75000"/>
            </a:schemeClr>
          </a:solidFill>
          <a:effectLst>
            <a:outerShdw blurRad="63500" sx="102000" sy="102000" algn="ctr"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wrap="square">
            <a:spAutoFit/>
          </a:bodyPr>
          <a:lstStyle/>
          <a:p>
            <a:pPr algn="ctr">
              <a:defRPr/>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How are folktales different </a:t>
            </a:r>
            <a:b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from other stories?</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258762" y="381000"/>
            <a:ext cx="6046946"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4. </a:t>
            </a:r>
            <a:r>
              <a:rPr sz="2800" dirty="0" smtClean="0">
                <a:solidFill>
                  <a:schemeClr val="tx2">
                    <a:shade val="85000"/>
                    <a:satMod val="150000"/>
                  </a:schemeClr>
                </a:solidFill>
              </a:rPr>
              <a:t>Assessment </a:t>
            </a:r>
            <a:r>
              <a:rPr sz="2800" dirty="0">
                <a:solidFill>
                  <a:schemeClr val="tx2">
                    <a:shade val="85000"/>
                    <a:satMod val="150000"/>
                  </a:schemeClr>
                </a:solidFill>
              </a:rPr>
              <a:t>Activity</a:t>
            </a:r>
          </a:p>
        </p:txBody>
      </p:sp>
      <p:sp>
        <p:nvSpPr>
          <p:cNvPr id="6154" name="Rectangle 4"/>
          <p:cNvSpPr>
            <a:spLocks noGrp="1" noChangeArrowheads="1"/>
          </p:cNvSpPr>
          <p:nvPr>
            <p:ph type="body" sz="half" idx="1"/>
          </p:nvPr>
        </p:nvSpPr>
        <p:spPr>
          <a:xfrm>
            <a:off x="487363" y="1143000"/>
            <a:ext cx="5562600" cy="4572000"/>
          </a:xfrm>
          <a:solidFill>
            <a:schemeClr val="bg2"/>
          </a:solidFill>
        </p:spPr>
        <p:txBody>
          <a:bodyPr>
            <a:normAutofit/>
          </a:bodyPr>
          <a:lstStyle/>
          <a:p>
            <a:pPr>
              <a:lnSpc>
                <a:spcPct val="80000"/>
              </a:lnSpc>
              <a:buFontTx/>
              <a:buNone/>
            </a:pPr>
            <a:endParaRPr lang="en-US" dirty="0" smtClean="0"/>
          </a:p>
          <a:p>
            <a:pPr>
              <a:lnSpc>
                <a:spcPct val="80000"/>
              </a:lnSpc>
              <a:buFontTx/>
              <a:buNone/>
            </a:pPr>
            <a:r>
              <a:rPr lang="en-US" dirty="0" smtClean="0"/>
              <a:t>You and your group will use </a:t>
            </a:r>
            <a:r>
              <a:rPr lang="en-US" dirty="0" err="1" smtClean="0"/>
              <a:t>Wixie</a:t>
            </a:r>
            <a:r>
              <a:rPr lang="en-US" dirty="0" smtClean="0"/>
              <a:t> or PowerPoint to create a presentation page to share your information with the rest of the class.</a:t>
            </a:r>
          </a:p>
          <a:p>
            <a:pPr>
              <a:lnSpc>
                <a:spcPct val="90000"/>
              </a:lnSpc>
              <a:buFontTx/>
              <a:buNone/>
            </a:pPr>
            <a:endParaRPr lang="en-US" dirty="0" smtClean="0"/>
          </a:p>
          <a:p>
            <a:pPr>
              <a:lnSpc>
                <a:spcPct val="90000"/>
              </a:lnSpc>
              <a:buFont typeface="Wingdings 2" pitchFamily="18" charset="2"/>
              <a:buNone/>
            </a:pPr>
            <a:r>
              <a:rPr lang="en-US" dirty="0" smtClean="0"/>
              <a:t>Your teacher will use this </a:t>
            </a:r>
            <a:r>
              <a:rPr lang="en-US" dirty="0" smtClean="0">
                <a:hlinkClick r:id="rId2" action="ppaction://hlinkfile"/>
              </a:rPr>
              <a:t>scoring tool</a:t>
            </a:r>
            <a:r>
              <a:rPr lang="en-US" dirty="0" smtClean="0"/>
              <a:t> to assess your flipchart page.</a:t>
            </a:r>
          </a:p>
          <a:p>
            <a:pPr>
              <a:lnSpc>
                <a:spcPct val="90000"/>
              </a:lnSpc>
              <a:buFontTx/>
              <a:buNone/>
            </a:pPr>
            <a:endParaRPr lang="en-US" dirty="0" smtClean="0"/>
          </a:p>
        </p:txBody>
      </p:sp>
      <p:pic>
        <p:nvPicPr>
          <p:cNvPr id="3" name="Content Placeholder 2" descr="red.jpg"/>
          <p:cNvPicPr>
            <a:picLocks noGrp="1" noChangeAspect="1"/>
          </p:cNvPicPr>
          <p:nvPr>
            <p:ph sz="half" idx="2"/>
          </p:nvPr>
        </p:nvPicPr>
        <p:blipFill>
          <a:blip r:embed="rId3">
            <a:extLst>
              <a:ext uri="{28A0092B-C50C-407E-A947-70E740481C1C}">
                <a14:useLocalDpi xmlns:a14="http://schemas.microsoft.com/office/drawing/2010/main" val="0"/>
              </a:ext>
            </a:extLst>
          </a:blip>
          <a:srcRect l="21894" r="21894"/>
          <a:stretch>
            <a:fillRect/>
          </a:stretch>
        </p:blipFill>
        <p:spPr>
          <a:xfrm>
            <a:off x="6888163" y="1371600"/>
            <a:ext cx="4751387" cy="4754563"/>
          </a:xfrm>
        </p:spPr>
      </p:pic>
      <p:sp>
        <p:nvSpPr>
          <p:cNvPr id="10254" name="Rectangle 14"/>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1</a:t>
            </a:r>
            <a:endParaRPr lang="en-US" sz="2000" b="1">
              <a:effectLst>
                <a:outerShdw blurRad="38100" dist="38100" dir="2700000" algn="tl">
                  <a:srgbClr val="C0C0C0"/>
                </a:outerShdw>
              </a:effectLst>
            </a:endParaRPr>
          </a:p>
        </p:txBody>
      </p:sp>
      <p:sp>
        <p:nvSpPr>
          <p:cNvPr id="10255" name="Rectangle 15"/>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2</a:t>
            </a:r>
            <a:endParaRPr lang="en-US" sz="2000" b="1">
              <a:effectLst>
                <a:outerShdw blurRad="38100" dist="38100" dir="2700000" algn="tl">
                  <a:srgbClr val="C0C0C0"/>
                </a:outerShdw>
              </a:effectLst>
            </a:endParaRPr>
          </a:p>
        </p:txBody>
      </p:sp>
      <p:sp>
        <p:nvSpPr>
          <p:cNvPr id="10256" name="Rectangle 16"/>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3</a:t>
            </a:r>
            <a:endParaRPr lang="en-US" sz="2000" b="1">
              <a:effectLst>
                <a:outerShdw blurRad="38100" dist="38100" dir="2700000" algn="tl">
                  <a:srgbClr val="C0C0C0"/>
                </a:outerShdw>
              </a:effectLst>
            </a:endParaRPr>
          </a:p>
        </p:txBody>
      </p:sp>
      <p:sp>
        <p:nvSpPr>
          <p:cNvPr id="10257" name="Rectangle 17"/>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6</a:t>
            </a:r>
            <a:endParaRPr lang="en-US" sz="2000" b="1">
              <a:effectLst>
                <a:outerShdw blurRad="38100" dist="38100" dir="2700000" algn="tl">
                  <a:srgbClr val="C0C0C0"/>
                </a:outerShdw>
              </a:effectLst>
            </a:endParaRPr>
          </a:p>
        </p:txBody>
      </p:sp>
      <p:sp>
        <p:nvSpPr>
          <p:cNvPr id="10258" name="Rectangle 18"/>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5</a:t>
            </a:r>
            <a:endParaRPr lang="en-US" sz="2000" b="1">
              <a:effectLst>
                <a:outerShdw blurRad="38100" dist="38100" dir="2700000" algn="tl">
                  <a:srgbClr val="C0C0C0"/>
                </a:outerShdw>
              </a:effectLst>
            </a:endParaRPr>
          </a:p>
        </p:txBody>
      </p:sp>
      <p:sp>
        <p:nvSpPr>
          <p:cNvPr id="10259" name="Rectangle 19"/>
          <p:cNvSpPr>
            <a:spLocks noChangeArrowheads="1"/>
          </p:cNvSpPr>
          <p:nvPr/>
        </p:nvSpPr>
        <p:spPr bwMode="auto">
          <a:xfrm>
            <a:off x="937895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9" action="ppaction://hlinksldjump"/>
              </a:rPr>
              <a:t>4</a:t>
            </a:r>
            <a:endParaRPr lang="en-US" sz="2000" b="1">
              <a:effectLst>
                <a:outerShdw blurRad="38100" dist="38100" dir="2700000" algn="tl">
                  <a:srgbClr val="FFFFFF"/>
                </a:outerShdw>
              </a:effectLst>
            </a:endParaRPr>
          </a:p>
        </p:txBody>
      </p:sp>
      <p:sp>
        <p:nvSpPr>
          <p:cNvPr id="10260" name="AutoShape 20"/>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7650162" y="5410200"/>
            <a:ext cx="3627437"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hlinkClick r:id="rId10"/>
              </a:rPr>
              <a:t>www.arttoday.com</a:t>
            </a:r>
            <a:r>
              <a:rPr lang="en-US" sz="1200" dirty="0" smtClean="0">
                <a:latin typeface="Candara" pitchFamily="34" charset="0"/>
              </a:rPr>
              <a:t> by subscription</a:t>
            </a:r>
            <a:endParaRPr lang="en-US" sz="1200" dirty="0">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258762" y="152400"/>
            <a:ext cx="4065746" cy="808038"/>
          </a:xfrm>
        </p:spPr>
        <p:txBody>
          <a:bodyPr/>
          <a:lstStyle/>
          <a:p>
            <a:pPr algn="l" eaLnBrk="1" fontAlgn="auto" hangingPunct="1">
              <a:spcBef>
                <a:spcPts val="0"/>
              </a:spcBef>
              <a:spcAft>
                <a:spcPts val="0"/>
              </a:spcAft>
              <a:defRPr/>
            </a:pPr>
            <a:r>
              <a:rPr sz="2800" dirty="0">
                <a:solidFill>
                  <a:schemeClr val="tx1">
                    <a:lumMod val="50000"/>
                    <a:lumOff val="50000"/>
                  </a:schemeClr>
                </a:solidFill>
              </a:rPr>
              <a:t>5. Enrichment Activities</a:t>
            </a:r>
          </a:p>
        </p:txBody>
      </p:sp>
      <p:sp>
        <p:nvSpPr>
          <p:cNvPr id="7171" name="Rectangle 8"/>
          <p:cNvSpPr>
            <a:spLocks noGrp="1" noChangeArrowheads="1"/>
          </p:cNvSpPr>
          <p:nvPr>
            <p:ph type="body" sz="half" idx="2"/>
          </p:nvPr>
        </p:nvSpPr>
        <p:spPr>
          <a:xfrm>
            <a:off x="6049963" y="1066800"/>
            <a:ext cx="5411788" cy="5486400"/>
          </a:xfrm>
        </p:spPr>
        <p:txBody>
          <a:bodyPr>
            <a:normAutofit/>
          </a:bodyPr>
          <a:lstStyle/>
          <a:p>
            <a:pPr>
              <a:lnSpc>
                <a:spcPct val="90000"/>
              </a:lnSpc>
              <a:buFontTx/>
              <a:buNone/>
            </a:pPr>
            <a:r>
              <a:rPr lang="en-US" sz="2400" dirty="0" smtClean="0">
                <a:hlinkClick r:id="rId2"/>
              </a:rPr>
              <a:t>Read, listen to and view more Fairy Tales</a:t>
            </a:r>
            <a:r>
              <a:rPr lang="en-US" sz="2400" dirty="0" smtClean="0"/>
              <a:t>.</a:t>
            </a:r>
            <a:endParaRPr lang="en-US" sz="2400" dirty="0" smtClean="0">
              <a:hlinkClick r:id="rId3"/>
            </a:endParaRPr>
          </a:p>
          <a:p>
            <a:pPr>
              <a:lnSpc>
                <a:spcPct val="90000"/>
              </a:lnSpc>
              <a:buFontTx/>
              <a:buNone/>
            </a:pPr>
            <a:endParaRPr lang="en-US" sz="2400" dirty="0" smtClean="0">
              <a:hlinkClick r:id="rId3"/>
            </a:endParaRPr>
          </a:p>
          <a:p>
            <a:pPr>
              <a:lnSpc>
                <a:spcPct val="90000"/>
              </a:lnSpc>
              <a:buFontTx/>
              <a:buNone/>
            </a:pPr>
            <a:r>
              <a:rPr lang="en-US" sz="2400" dirty="0" smtClean="0">
                <a:hlinkClick r:id="rId3"/>
              </a:rPr>
              <a:t>Become a Folktale Fanatic</a:t>
            </a:r>
            <a:r>
              <a:rPr lang="en-US" sz="2400" dirty="0" smtClean="0"/>
              <a:t>. </a:t>
            </a:r>
          </a:p>
          <a:p>
            <a:pPr>
              <a:lnSpc>
                <a:spcPct val="90000"/>
              </a:lnSpc>
              <a:buNone/>
            </a:pPr>
            <a:r>
              <a:rPr lang="en-US" sz="2000" dirty="0" smtClean="0"/>
              <a:t>Write a folktale so that future generations can learn about your culture.  The folktale should include details and a lesson that tells about a particular culture.</a:t>
            </a:r>
          </a:p>
          <a:p>
            <a:pPr>
              <a:lnSpc>
                <a:spcPct val="90000"/>
              </a:lnSpc>
              <a:buNone/>
            </a:pPr>
            <a:endParaRPr lang="en-US" sz="2000" dirty="0" smtClean="0"/>
          </a:p>
          <a:p>
            <a:pPr>
              <a:lnSpc>
                <a:spcPct val="90000"/>
              </a:lnSpc>
              <a:buFontTx/>
              <a:buNone/>
            </a:pPr>
            <a:r>
              <a:rPr lang="en-US" sz="2000" dirty="0" smtClean="0"/>
              <a:t>Share your folktale with younger students so that you can help the pass the oral tradition of storytelling on to future generations. You can use a digital camera or </a:t>
            </a:r>
            <a:r>
              <a:rPr lang="en-US" sz="2000" dirty="0" err="1" smtClean="0">
                <a:hlinkClick r:id="rId4"/>
              </a:rPr>
              <a:t>VoiceThread</a:t>
            </a:r>
            <a:r>
              <a:rPr lang="en-US" sz="2000" dirty="0" smtClean="0"/>
              <a:t> to record your original folktale.</a:t>
            </a:r>
          </a:p>
          <a:p>
            <a:pPr>
              <a:lnSpc>
                <a:spcPct val="90000"/>
              </a:lnSpc>
              <a:buFontTx/>
              <a:buNone/>
            </a:pPr>
            <a:endParaRPr lang="en-US" sz="2000" dirty="0" smtClean="0"/>
          </a:p>
          <a:p>
            <a:pPr>
              <a:lnSpc>
                <a:spcPct val="90000"/>
              </a:lnSpc>
              <a:buFontTx/>
              <a:buNone/>
            </a:pPr>
            <a:endParaRPr lang="en-US" sz="2000" dirty="0" smtClean="0"/>
          </a:p>
        </p:txBody>
      </p:sp>
      <p:sp>
        <p:nvSpPr>
          <p:cNvPr id="12304" name="Rectangle 16"/>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1</a:t>
            </a:r>
            <a:endParaRPr lang="en-US" sz="2000" b="1">
              <a:effectLst>
                <a:outerShdw blurRad="38100" dist="38100" dir="2700000" algn="tl">
                  <a:srgbClr val="C0C0C0"/>
                </a:outerShdw>
              </a:effectLst>
            </a:endParaRPr>
          </a:p>
        </p:txBody>
      </p:sp>
      <p:sp>
        <p:nvSpPr>
          <p:cNvPr id="12305" name="Rectangle 17"/>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2</a:t>
            </a:r>
            <a:endParaRPr lang="en-US" sz="2000" b="1">
              <a:effectLst>
                <a:outerShdw blurRad="38100" dist="38100" dir="2700000" algn="tl">
                  <a:srgbClr val="C0C0C0"/>
                </a:outerShdw>
              </a:effectLst>
            </a:endParaRPr>
          </a:p>
        </p:txBody>
      </p:sp>
      <p:sp>
        <p:nvSpPr>
          <p:cNvPr id="12306" name="Rectangle 18"/>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3</a:t>
            </a:r>
            <a:endParaRPr lang="en-US" sz="2000" b="1">
              <a:effectLst>
                <a:outerShdw blurRad="38100" dist="38100" dir="2700000" algn="tl">
                  <a:srgbClr val="C0C0C0"/>
                </a:outerShdw>
              </a:effectLst>
            </a:endParaRPr>
          </a:p>
        </p:txBody>
      </p:sp>
      <p:sp>
        <p:nvSpPr>
          <p:cNvPr id="12307" name="Rectangle 19"/>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6</a:t>
            </a:r>
            <a:endParaRPr lang="en-US" sz="2000" b="1" dirty="0">
              <a:effectLst>
                <a:outerShdw blurRad="38100" dist="38100" dir="2700000" algn="tl">
                  <a:srgbClr val="C0C0C0"/>
                </a:outerShdw>
              </a:effectLst>
            </a:endParaRPr>
          </a:p>
        </p:txBody>
      </p:sp>
      <p:sp>
        <p:nvSpPr>
          <p:cNvPr id="12308" name="Rectangle 20"/>
          <p:cNvSpPr>
            <a:spLocks noChangeArrowheads="1"/>
          </p:cNvSpPr>
          <p:nvPr/>
        </p:nvSpPr>
        <p:spPr bwMode="auto">
          <a:xfrm>
            <a:off x="99917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9" action="ppaction://hlinksldjump"/>
              </a:rPr>
              <a:t>5</a:t>
            </a:r>
            <a:endParaRPr lang="en-US" sz="2000" b="1">
              <a:effectLst>
                <a:outerShdw blurRad="38100" dist="38100" dir="2700000" algn="tl">
                  <a:srgbClr val="FFFFFF"/>
                </a:outerShdw>
              </a:effectLst>
            </a:endParaRPr>
          </a:p>
        </p:txBody>
      </p:sp>
      <p:sp>
        <p:nvSpPr>
          <p:cNvPr id="12309" name="Rectangle 21"/>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4</a:t>
            </a:r>
            <a:endParaRPr lang="en-US" sz="2000" b="1">
              <a:effectLst>
                <a:outerShdw blurRad="38100" dist="38100" dir="2700000" algn="tl">
                  <a:srgbClr val="C0C0C0"/>
                </a:outerShdw>
              </a:effectLst>
            </a:endParaRPr>
          </a:p>
        </p:txBody>
      </p:sp>
      <p:sp>
        <p:nvSpPr>
          <p:cNvPr id="12310" name="AutoShape 22"/>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pic>
        <p:nvPicPr>
          <p:cNvPr id="4" name="Picture 3" descr="bears.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68362" y="1371600"/>
            <a:ext cx="4191000" cy="471191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58762" y="228600"/>
            <a:ext cx="4800600" cy="533400"/>
          </a:xfrm>
        </p:spPr>
        <p:txBody>
          <a:bodyPr/>
          <a:lstStyle/>
          <a:p>
            <a:pPr eaLnBrk="1" hangingPunct="1">
              <a:defRPr/>
            </a:pPr>
            <a:r>
              <a:rPr sz="2800" smtClean="0"/>
              <a:t>6. Teacher Support Materials</a:t>
            </a:r>
          </a:p>
        </p:txBody>
      </p:sp>
      <p:sp>
        <p:nvSpPr>
          <p:cNvPr id="7171" name="Rectangle 3"/>
          <p:cNvSpPr>
            <a:spLocks noGrp="1" noChangeArrowheads="1"/>
          </p:cNvSpPr>
          <p:nvPr>
            <p:ph sz="half" idx="1"/>
          </p:nvPr>
        </p:nvSpPr>
        <p:spPr>
          <a:xfrm>
            <a:off x="334963" y="838200"/>
            <a:ext cx="5867399" cy="5105400"/>
          </a:xfrm>
          <a:solidFill>
            <a:schemeClr val="bg2"/>
          </a:solidFill>
        </p:spPr>
        <p:txBody>
          <a:bodyPr>
            <a:noAutofit/>
          </a:bodyPr>
          <a:lstStyle/>
          <a:p>
            <a:pPr marL="0" indent="-273050" eaLnBrk="1" hangingPunct="1">
              <a:buFont typeface="Wingdings" pitchFamily="2" charset="2"/>
              <a:buNone/>
              <a:defRPr/>
            </a:pPr>
            <a:endParaRPr lang="en-US" sz="1400" b="1" dirty="0" smtClean="0">
              <a:cs typeface="Arial" charset="0"/>
            </a:endParaRPr>
          </a:p>
          <a:p>
            <a:pPr marL="0" indent="-273050" eaLnBrk="1" hangingPunct="1">
              <a:buFont typeface="Wingdings 2" pitchFamily="18" charset="2"/>
              <a:buNone/>
              <a:defRPr/>
            </a:pPr>
            <a:r>
              <a:rPr lang="en-US" sz="1400" b="1" dirty="0" smtClean="0">
                <a:hlinkClick r:id="rId3"/>
              </a:rPr>
              <a:t>Common Core State Standards</a:t>
            </a:r>
            <a:r>
              <a:rPr lang="en-US" sz="1400" dirty="0" smtClean="0"/>
              <a:t> </a:t>
            </a:r>
          </a:p>
          <a:p>
            <a:pPr marL="0" indent="-273050" eaLnBrk="1" hangingPunct="1">
              <a:buNone/>
              <a:defRPr/>
            </a:pPr>
            <a:r>
              <a:rPr lang="en-US" sz="1400" dirty="0" smtClean="0"/>
              <a:t>Reading:  RL.3.2. Recount stories, including fables, folktales, and myths from diverse cultures; determine the central message, lesson, or moral and explain how it is conveyed through key details in the text.</a:t>
            </a:r>
          </a:p>
          <a:p>
            <a:pPr marL="0" indent="-273050" eaLnBrk="1" hangingPunct="1">
              <a:buFont typeface="Wingdings 2" pitchFamily="18" charset="2"/>
              <a:buNone/>
              <a:defRPr/>
            </a:pPr>
            <a:endParaRPr lang="en-US" sz="1400" dirty="0" smtClean="0"/>
          </a:p>
          <a:p>
            <a:pPr marL="0" indent="-273050" eaLnBrk="1" hangingPunct="1">
              <a:buFont typeface="Wingdings 2" pitchFamily="18" charset="2"/>
              <a:buNone/>
              <a:defRPr/>
            </a:pPr>
            <a:r>
              <a:rPr lang="en-US" sz="1400" dirty="0" smtClean="0"/>
              <a:t>Writing: 7. Conduct short as well as more sustained research projects based on focused questions, demonstrating understanding of the subject under investigation.</a:t>
            </a:r>
          </a:p>
          <a:p>
            <a:pPr marL="0" indent="-273050" eaLnBrk="1" hangingPunct="1">
              <a:buFont typeface="Wingdings 2" pitchFamily="18" charset="2"/>
              <a:buNone/>
              <a:defRPr/>
            </a:pPr>
            <a:endParaRPr lang="en-US" sz="1400" b="1" dirty="0" smtClean="0"/>
          </a:p>
          <a:p>
            <a:pPr marL="69850" indent="-342900" eaLnBrk="1" hangingPunct="1">
              <a:buFont typeface="Wingdings 2" pitchFamily="18" charset="2"/>
              <a:buNone/>
              <a:defRPr/>
            </a:pPr>
            <a:r>
              <a:rPr lang="en-US" sz="1400" b="1" dirty="0" smtClean="0">
                <a:hlinkClick r:id="rId4"/>
              </a:rPr>
              <a:t>Standards for the 21</a:t>
            </a:r>
            <a:r>
              <a:rPr lang="en-US" sz="1400" b="1" baseline="30000" dirty="0" smtClean="0">
                <a:hlinkClick r:id="rId4"/>
              </a:rPr>
              <a:t>st</a:t>
            </a:r>
            <a:r>
              <a:rPr lang="en-US" sz="1400" b="1" dirty="0" smtClean="0">
                <a:hlinkClick r:id="rId4"/>
              </a:rPr>
              <a:t> Century Learner</a:t>
            </a:r>
            <a:r>
              <a:rPr lang="en-US" sz="1400" b="1" dirty="0" smtClean="0"/>
              <a:t> </a:t>
            </a:r>
            <a:r>
              <a:rPr lang="en-US" sz="1400" dirty="0" smtClean="0"/>
              <a:t/>
            </a:r>
            <a:br>
              <a:rPr lang="en-US" sz="1400" dirty="0" smtClean="0"/>
            </a:br>
            <a:r>
              <a:rPr lang="en-US" sz="1400" dirty="0" smtClean="0"/>
              <a:t>1.1.6 Read, view, and listen for information presented in any format (e.g. textual, visual, media, digital) in order to make inferences and gather meaning.</a:t>
            </a:r>
            <a:br>
              <a:rPr lang="en-US" sz="1400" dirty="0" smtClean="0"/>
            </a:br>
            <a:r>
              <a:rPr lang="en-US" sz="1400" dirty="0" smtClean="0"/>
              <a:t>2.1.3 Use strategies to draw conclusions from information and apply knowledge to curricular areas, real-world situations, and further investigations</a:t>
            </a:r>
            <a:r>
              <a:rPr lang="en-US" sz="1400" b="1" dirty="0" smtClean="0"/>
              <a:t>.</a:t>
            </a:r>
          </a:p>
          <a:p>
            <a:pPr marL="69850" indent="-342900" eaLnBrk="1" hangingPunct="1">
              <a:buFont typeface="Wingdings 2" pitchFamily="18" charset="2"/>
              <a:buNone/>
              <a:defRPr/>
            </a:pPr>
            <a:endParaRPr lang="en-US" sz="1400" b="1" dirty="0" smtClean="0"/>
          </a:p>
          <a:p>
            <a:pPr marL="69850" indent="-342900" eaLnBrk="1" hangingPunct="1">
              <a:buFont typeface="Wingdings 2" pitchFamily="18" charset="2"/>
              <a:buNone/>
              <a:defRPr/>
            </a:pPr>
            <a:r>
              <a:rPr lang="en-US" sz="1400" b="1" dirty="0" smtClean="0">
                <a:hlinkClick r:id="rId5"/>
              </a:rPr>
              <a:t>Maryland Technology Literacy Standards for Students</a:t>
            </a:r>
            <a:endParaRPr lang="en-US" sz="1400" b="1" dirty="0" smtClean="0"/>
          </a:p>
          <a:p>
            <a:pPr marL="69850" indent="-342900" eaLnBrk="1" hangingPunct="1">
              <a:buFont typeface="Wingdings 2" pitchFamily="18" charset="2"/>
              <a:buNone/>
              <a:defRPr/>
            </a:pPr>
            <a:r>
              <a:rPr lang="en-US" sz="1400" dirty="0" smtClean="0"/>
              <a:t>3.0: Use a variety of technologies for learning and collaboration.</a:t>
            </a:r>
          </a:p>
        </p:txBody>
      </p:sp>
      <p:sp>
        <p:nvSpPr>
          <p:cNvPr id="8196" name="Rectangle 4"/>
          <p:cNvSpPr>
            <a:spLocks noGrp="1" noChangeArrowheads="1"/>
          </p:cNvSpPr>
          <p:nvPr>
            <p:ph sz="half" idx="2"/>
          </p:nvPr>
        </p:nvSpPr>
        <p:spPr>
          <a:xfrm>
            <a:off x="6964362" y="990600"/>
            <a:ext cx="5105401" cy="4953000"/>
          </a:xfrm>
        </p:spPr>
        <p:txBody>
          <a:bodyPr>
            <a:normAutofit/>
          </a:bodyPr>
          <a:lstStyle/>
          <a:p>
            <a:pPr marL="345189" indent="-345189" eaLnBrk="1" fontAlgn="auto" hangingPunct="1">
              <a:lnSpc>
                <a:spcPct val="90000"/>
              </a:lnSpc>
              <a:spcAft>
                <a:spcPts val="0"/>
              </a:spcAft>
              <a:buClr>
                <a:schemeClr val="accent3"/>
              </a:buClr>
              <a:buFont typeface="Wingdings 2" pitchFamily="18" charset="2"/>
              <a:buNone/>
              <a:defRPr/>
            </a:pPr>
            <a:r>
              <a:rPr lang="en-US" sz="1400" b="1" dirty="0" smtClean="0"/>
              <a:t>Time Frame:</a:t>
            </a:r>
          </a:p>
          <a:p>
            <a:pPr marL="345189" indent="-345189" eaLnBrk="1" fontAlgn="auto" hangingPunct="1">
              <a:lnSpc>
                <a:spcPct val="90000"/>
              </a:lnSpc>
              <a:spcAft>
                <a:spcPts val="0"/>
              </a:spcAft>
              <a:buClr>
                <a:schemeClr val="accent3"/>
              </a:buClr>
              <a:buFont typeface="Wingdings 2" pitchFamily="18" charset="2"/>
              <a:buNone/>
              <a:defRPr/>
            </a:pPr>
            <a:r>
              <a:rPr lang="en-US" sz="1400" b="1" dirty="0" smtClean="0"/>
              <a:t>1- 50 minute class periods.</a:t>
            </a:r>
          </a:p>
          <a:p>
            <a:pPr marL="345189" indent="-345189" eaLnBrk="1" fontAlgn="auto" hangingPunct="1">
              <a:lnSpc>
                <a:spcPct val="90000"/>
              </a:lnSpc>
              <a:spcAft>
                <a:spcPts val="0"/>
              </a:spcAft>
              <a:buClr>
                <a:schemeClr val="accent3"/>
              </a:buClr>
              <a:buFont typeface="Wingdings 2" pitchFamily="18" charset="2"/>
              <a:buNone/>
              <a:defRPr/>
            </a:pPr>
            <a:r>
              <a:rPr lang="en-US" sz="1400" b="1" dirty="0" smtClean="0"/>
              <a:t>Differentiation: </a:t>
            </a:r>
          </a:p>
          <a:p>
            <a:pPr marL="345189" indent="-345189" eaLnBrk="1" fontAlgn="auto" hangingPunct="1">
              <a:lnSpc>
                <a:spcPct val="90000"/>
              </a:lnSpc>
              <a:spcAft>
                <a:spcPts val="0"/>
              </a:spcAft>
              <a:buClrTx/>
              <a:defRPr/>
            </a:pPr>
            <a:r>
              <a:rPr lang="en-US" sz="1400" dirty="0" smtClean="0"/>
              <a:t>Direct students to use comprehension tools included in databases, such as:  audio read-aloud, labeled reading levels, and embedded dictionaries.</a:t>
            </a:r>
          </a:p>
          <a:p>
            <a:pPr marL="345189" indent="-345189" eaLnBrk="1" fontAlgn="auto" hangingPunct="1">
              <a:lnSpc>
                <a:spcPct val="90000"/>
              </a:lnSpc>
              <a:spcAft>
                <a:spcPts val="0"/>
              </a:spcAft>
              <a:buClrTx/>
              <a:defRPr/>
            </a:pPr>
            <a:r>
              <a:rPr lang="en-US" sz="1400" dirty="0" smtClean="0"/>
              <a:t>Students can work individually or in groups to complete research.</a:t>
            </a:r>
          </a:p>
          <a:p>
            <a:pPr marL="345189" indent="-345189" eaLnBrk="1" fontAlgn="auto" hangingPunct="1">
              <a:lnSpc>
                <a:spcPct val="90000"/>
              </a:lnSpc>
              <a:spcAft>
                <a:spcPts val="0"/>
              </a:spcAft>
              <a:buClrTx/>
              <a:buNone/>
              <a:defRPr/>
            </a:pPr>
            <a:endParaRPr lang="en-US" sz="14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400" b="1" dirty="0" smtClean="0">
                <a:hlinkClick r:id="rId6"/>
              </a:rPr>
              <a:t>Learning Styles:</a:t>
            </a:r>
            <a:endParaRPr lang="en-US" sz="1400" b="1" dirty="0" smtClean="0"/>
          </a:p>
          <a:p>
            <a:pPr marL="0" indent="-273050" eaLnBrk="1" hangingPunct="1">
              <a:buNone/>
              <a:defRPr/>
            </a:pPr>
            <a:r>
              <a:rPr lang="en-US" sz="1400" dirty="0" smtClean="0"/>
              <a:t>Auditory, Visual, Reflective, Sequential, Field Independent, Global</a:t>
            </a:r>
            <a:endParaRPr lang="en-US" sz="1400" b="1" dirty="0" smtClean="0"/>
          </a:p>
          <a:p>
            <a:pPr marL="0" indent="-273050" eaLnBrk="1" hangingPunct="1">
              <a:buFont typeface="Wingdings 2" pitchFamily="18" charset="2"/>
              <a:buNone/>
              <a:defRPr/>
            </a:pPr>
            <a:endParaRPr lang="en-US" sz="1400" b="1" dirty="0" smtClean="0"/>
          </a:p>
          <a:p>
            <a:pPr marL="0" indent="-273050" eaLnBrk="1" hangingPunct="1">
              <a:buFont typeface="Wingdings 2" pitchFamily="18" charset="2"/>
              <a:buNone/>
              <a:defRPr/>
            </a:pPr>
            <a:r>
              <a:rPr lang="en-US" sz="1400" b="1" dirty="0" smtClean="0"/>
              <a:t>Notes to the teacher:</a:t>
            </a:r>
          </a:p>
          <a:p>
            <a:pPr marL="0" indent="-273050" eaLnBrk="1" hangingPunct="1">
              <a:buClrTx/>
              <a:defRPr/>
            </a:pPr>
            <a:r>
              <a:rPr lang="en-US" sz="1400" dirty="0" smtClean="0"/>
              <a:t>Designed for individual research instruction. </a:t>
            </a:r>
          </a:p>
          <a:p>
            <a:pPr marL="0" indent="-273050" eaLnBrk="1" hangingPunct="1">
              <a:buClrTx/>
              <a:defRPr/>
            </a:pPr>
            <a:r>
              <a:rPr lang="en-US" sz="1400" dirty="0" smtClean="0"/>
              <a:t>An interactive flipchart is included to reinforce and extend the study of folktales.  </a:t>
            </a:r>
          </a:p>
          <a:p>
            <a:pPr marL="0" indent="-273050" eaLnBrk="1" hangingPunct="1">
              <a:buClrTx/>
              <a:defRPr/>
            </a:pPr>
            <a:r>
              <a:rPr lang="en-US" sz="1400" dirty="0" smtClean="0"/>
              <a:t>Extend this research activity by having students  create an original folktale and share with younger students.</a:t>
            </a:r>
          </a:p>
          <a:p>
            <a:pPr marL="0" indent="-273050" eaLnBrk="1" hangingPunct="1">
              <a:buClrTx/>
              <a:defRPr/>
            </a:pPr>
            <a:r>
              <a:rPr lang="en-US" sz="1400" dirty="0" smtClean="0"/>
              <a:t>Inquiry Organizer can be printed and copied for students.</a:t>
            </a:r>
          </a:p>
          <a:p>
            <a:pPr marL="0" indent="-273050" eaLnBrk="1" hangingPunct="1">
              <a:buClrTx/>
              <a:defRPr/>
            </a:pPr>
            <a:r>
              <a:rPr lang="en-US" sz="1400" dirty="0" smtClean="0"/>
              <a:t>Create a display of Folktale books for students to check out.</a:t>
            </a:r>
          </a:p>
          <a:p>
            <a:pPr marL="0" indent="-273050" eaLnBrk="1" hangingPunct="1">
              <a:buFont typeface="Wingdings 2" pitchFamily="18" charset="2"/>
              <a:buNone/>
              <a:defRPr/>
            </a:pPr>
            <a:endParaRPr lang="en-US" sz="1400" b="1" dirty="0" smtClean="0"/>
          </a:p>
        </p:txBody>
      </p:sp>
      <p:sp>
        <p:nvSpPr>
          <p:cNvPr id="8197" name="Text Box 10"/>
          <p:cNvSpPr txBox="1">
            <a:spLocks noChangeArrowheads="1"/>
          </p:cNvSpPr>
          <p:nvPr/>
        </p:nvSpPr>
        <p:spPr bwMode="auto">
          <a:xfrm>
            <a:off x="563563" y="5984874"/>
            <a:ext cx="11125200" cy="795190"/>
          </a:xfrm>
          <a:prstGeom prst="rect">
            <a:avLst/>
          </a:prstGeom>
          <a:noFill/>
          <a:ln w="9525">
            <a:noFill/>
            <a:miter lim="800000"/>
            <a:headEnd/>
            <a:tailEnd/>
          </a:ln>
        </p:spPr>
        <p:txBody>
          <a:bodyPr wrap="square" lIns="101700" tIns="50850" rIns="101700" bIns="50850">
            <a:spAutoFit/>
          </a:bodyPr>
          <a:lstStyle/>
          <a:p>
            <a:pPr algn="ctr">
              <a:spcBef>
                <a:spcPct val="50000"/>
              </a:spcBef>
            </a:pPr>
            <a:r>
              <a:rPr lang="en-US" sz="1000" dirty="0"/>
              <a:t>Last </a:t>
            </a:r>
            <a:r>
              <a:rPr lang="en-US" sz="1000" dirty="0" smtClean="0"/>
              <a:t>updated: </a:t>
            </a:r>
            <a:r>
              <a:rPr lang="en-US" sz="1000" b="1" dirty="0" smtClean="0"/>
              <a:t>April 2015</a:t>
            </a:r>
          </a:p>
          <a:p>
            <a:pPr algn="ctr">
              <a:spcBef>
                <a:spcPct val="50000"/>
              </a:spcBef>
            </a:pPr>
            <a:r>
              <a:rPr lang="en-US" sz="1000" dirty="0" smtClean="0"/>
              <a:t>The </a:t>
            </a:r>
            <a:r>
              <a:rPr lang="en-US" sz="1000" dirty="0"/>
              <a:t>models may be used for educational, non-profit school use only. </a:t>
            </a:r>
            <a:r>
              <a:rPr lang="en-US" sz="1000" dirty="0" smtClean="0"/>
              <a:t/>
            </a:r>
            <a:br>
              <a:rPr lang="en-US" sz="1000" dirty="0" smtClean="0"/>
            </a:br>
            <a:r>
              <a:rPr lang="en-US" sz="1000" dirty="0" smtClean="0"/>
              <a:t>This model was adapted with permission from BCPS-ODL.  All </a:t>
            </a:r>
            <a:r>
              <a:rPr lang="en-US" sz="1000" dirty="0"/>
              <a:t>other uses, transmissions, and duplications are prohibited unless permission is granted expressly. This lesson is based on </a:t>
            </a:r>
            <a:r>
              <a:rPr lang="en-US" sz="1000" dirty="0">
                <a:hlinkClick r:id="rId7"/>
              </a:rPr>
              <a:t>Jamie McKenzie’s </a:t>
            </a:r>
            <a:r>
              <a:rPr lang="en-US" sz="1000" dirty="0" smtClean="0">
                <a:hlinkClick r:id="rId7"/>
              </a:rPr>
              <a:t> Slam </a:t>
            </a:r>
            <a:r>
              <a:rPr lang="en-US" sz="1000" dirty="0">
                <a:hlinkClick r:id="rId7"/>
              </a:rPr>
              <a:t>Dunk Lesson </a:t>
            </a:r>
            <a:r>
              <a:rPr lang="en-US" sz="1000" dirty="0" smtClean="0">
                <a:hlinkClick r:id="rId7"/>
              </a:rPr>
              <a:t>module</a:t>
            </a:r>
            <a:r>
              <a:rPr lang="en-US" sz="1000" dirty="0" smtClean="0"/>
              <a:t>.</a:t>
            </a:r>
            <a:endParaRPr lang="en-US" sz="1000" dirty="0"/>
          </a:p>
        </p:txBody>
      </p:sp>
      <p:sp>
        <p:nvSpPr>
          <p:cNvPr id="14" name="Rectangle 16"/>
          <p:cNvSpPr>
            <a:spLocks noChangeArrowheads="1"/>
          </p:cNvSpPr>
          <p:nvPr/>
        </p:nvSpPr>
        <p:spPr bwMode="auto">
          <a:xfrm>
            <a:off x="74977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8" action="ppaction://hlinksldjump"/>
              </a:rPr>
              <a:t>1</a:t>
            </a:r>
            <a:endParaRPr lang="en-US" sz="2000" b="1" dirty="0">
              <a:effectLst>
                <a:outerShdw blurRad="38100" dist="38100" dir="2700000" algn="tl">
                  <a:srgbClr val="C0C0C0"/>
                </a:outerShdw>
              </a:effectLst>
            </a:endParaRPr>
          </a:p>
        </p:txBody>
      </p:sp>
      <p:sp>
        <p:nvSpPr>
          <p:cNvPr id="15" name="Rectangle 17"/>
          <p:cNvSpPr>
            <a:spLocks noChangeArrowheads="1"/>
          </p:cNvSpPr>
          <p:nvPr/>
        </p:nvSpPr>
        <p:spPr bwMode="auto">
          <a:xfrm>
            <a:off x="811053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9" action="ppaction://hlinksldjump"/>
              </a:rPr>
              <a:t>2</a:t>
            </a:r>
            <a:endParaRPr lang="en-US" sz="2000" b="1">
              <a:effectLst>
                <a:outerShdw blurRad="38100" dist="38100" dir="2700000" algn="tl">
                  <a:srgbClr val="C0C0C0"/>
                </a:outerShdw>
              </a:effectLst>
            </a:endParaRPr>
          </a:p>
        </p:txBody>
      </p:sp>
      <p:sp>
        <p:nvSpPr>
          <p:cNvPr id="16" name="Rectangle 18"/>
          <p:cNvSpPr>
            <a:spLocks noChangeArrowheads="1"/>
          </p:cNvSpPr>
          <p:nvPr/>
        </p:nvSpPr>
        <p:spPr bwMode="auto">
          <a:xfrm>
            <a:off x="872331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3</a:t>
            </a:r>
            <a:endParaRPr lang="en-US" sz="2000" b="1">
              <a:effectLst>
                <a:outerShdw blurRad="38100" dist="38100" dir="2700000" algn="tl">
                  <a:srgbClr val="C0C0C0"/>
                </a:outerShdw>
              </a:effectLst>
            </a:endParaRPr>
          </a:p>
        </p:txBody>
      </p:sp>
      <p:sp>
        <p:nvSpPr>
          <p:cNvPr id="17" name="Rectangle 19"/>
          <p:cNvSpPr>
            <a:spLocks noChangeArrowheads="1"/>
          </p:cNvSpPr>
          <p:nvPr/>
        </p:nvSpPr>
        <p:spPr bwMode="auto">
          <a:xfrm>
            <a:off x="10561638" y="228600"/>
            <a:ext cx="627062" cy="490538"/>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1" action="ppaction://hlinksldjump"/>
              </a:rPr>
              <a:t>6</a:t>
            </a:r>
            <a:endParaRPr lang="en-US" sz="2000" b="1" dirty="0">
              <a:effectLst>
                <a:outerShdw blurRad="38100" dist="38100" dir="2700000" algn="tl">
                  <a:srgbClr val="C0C0C0"/>
                </a:outerShdw>
              </a:effectLst>
            </a:endParaRPr>
          </a:p>
        </p:txBody>
      </p:sp>
      <p:sp>
        <p:nvSpPr>
          <p:cNvPr id="18" name="Rectangle 20"/>
          <p:cNvSpPr>
            <a:spLocks noChangeArrowheads="1"/>
          </p:cNvSpPr>
          <p:nvPr/>
        </p:nvSpPr>
        <p:spPr bwMode="auto">
          <a:xfrm>
            <a:off x="99488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12" action="ppaction://hlinksldjump"/>
              </a:rPr>
              <a:t>5</a:t>
            </a:r>
            <a:endParaRPr lang="en-US" sz="2000" b="1" dirty="0">
              <a:effectLst>
                <a:outerShdw blurRad="38100" dist="38100" dir="2700000" algn="tl">
                  <a:srgbClr val="FFFFFF"/>
                </a:outerShdw>
              </a:effectLst>
            </a:endParaRPr>
          </a:p>
        </p:txBody>
      </p:sp>
      <p:sp>
        <p:nvSpPr>
          <p:cNvPr id="19" name="Rectangle 21"/>
          <p:cNvSpPr>
            <a:spLocks noChangeArrowheads="1"/>
          </p:cNvSpPr>
          <p:nvPr/>
        </p:nvSpPr>
        <p:spPr bwMode="auto">
          <a:xfrm>
            <a:off x="933608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3" action="ppaction://hlinksldjump"/>
              </a:rPr>
              <a:t>4</a:t>
            </a:r>
            <a:endParaRPr lang="en-US" sz="2000" b="1">
              <a:effectLst>
                <a:outerShdw blurRad="38100" dist="38100" dir="2700000" algn="tl">
                  <a:srgbClr val="C0C0C0"/>
                </a:outerShdw>
              </a:effectLst>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Lst>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4332</TotalTime>
  <Words>623</Words>
  <Application>Microsoft Macintosh PowerPoint</Application>
  <PresentationFormat>Custom</PresentationFormat>
  <Paragraphs>116</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1. Question</vt:lpstr>
      <vt:lpstr>2. Information Sources</vt:lpstr>
      <vt:lpstr>3. Student Activity</vt:lpstr>
      <vt:lpstr>4. Assessment Activity</vt:lpstr>
      <vt:lpstr>5. Enrichment Activities</vt:lpstr>
      <vt:lpstr>6. Teacher Support Materials</vt:lpstr>
    </vt:vector>
  </TitlesOfParts>
  <Company>Cattaraugus-Allegany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Chuck Trautwein</cp:lastModifiedBy>
  <cp:revision>264</cp:revision>
  <dcterms:created xsi:type="dcterms:W3CDTF">2005-02-12T14:43:18Z</dcterms:created>
  <dcterms:modified xsi:type="dcterms:W3CDTF">2015-04-22T21:53:02Z</dcterms:modified>
</cp:coreProperties>
</file>