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0" r:id="rId1"/>
  </p:sldMasterIdLst>
  <p:notesMasterIdLst>
    <p:notesMasterId r:id="rId8"/>
  </p:notesMasterIdLst>
  <p:sldIdLst>
    <p:sldId id="256" r:id="rId2"/>
    <p:sldId id="257" r:id="rId3"/>
    <p:sldId id="258" r:id="rId4"/>
    <p:sldId id="259" r:id="rId5"/>
    <p:sldId id="260" r:id="rId6"/>
    <p:sldId id="261" r:id="rId7"/>
  </p:sldIdLst>
  <p:sldSz cx="12252325" cy="6858000"/>
  <p:notesSz cx="6858000" cy="9144000"/>
  <p:custDataLst>
    <p:tags r:id="rId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E00"/>
    <a:srgbClr val="5F7791"/>
    <a:srgbClr val="5F77B0"/>
    <a:srgbClr val="D05400"/>
    <a:srgbClr val="FD450B"/>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62" y="12"/>
      </p:cViewPr>
      <p:guideLst>
        <p:guide orient="horz" pos="2160"/>
        <p:guide pos="38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1797E1-263B-4206-8EA4-CB5357EA1041}" type="datetimeFigureOut">
              <a:rPr lang="en-US"/>
              <a:pPr>
                <a:defRPr/>
              </a:pPr>
              <a:t>4/17/2015</a:t>
            </a:fld>
            <a:endParaRPr lang="en-US" dirty="0"/>
          </a:p>
        </p:txBody>
      </p:sp>
      <p:sp>
        <p:nvSpPr>
          <p:cNvPr id="4" name="Slide Image Placeholder 3"/>
          <p:cNvSpPr>
            <a:spLocks noGrp="1" noRot="1" noChangeAspect="1"/>
          </p:cNvSpPr>
          <p:nvPr>
            <p:ph type="sldImg" idx="2"/>
          </p:nvPr>
        </p:nvSpPr>
        <p:spPr>
          <a:xfrm>
            <a:off x="366713" y="685800"/>
            <a:ext cx="6124575"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600BF7-E33D-4B57-8E1A-BEAC50D9CF4C}" type="slidenum">
              <a:rPr lang="en-US"/>
              <a:pPr>
                <a:defRPr/>
              </a:pPr>
              <a:t>‹#›</a:t>
            </a:fld>
            <a:endParaRPr lang="en-US" dirty="0"/>
          </a:p>
        </p:txBody>
      </p:sp>
    </p:spTree>
    <p:extLst>
      <p:ext uri="{BB962C8B-B14F-4D97-AF65-F5344CB8AC3E}">
        <p14:creationId xmlns:p14="http://schemas.microsoft.com/office/powerpoint/2010/main" val="1375012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50D5753-8566-43C5-9688-78BBE69E84E6}" type="slidenum">
              <a:rPr lang="en-US" smtClean="0"/>
              <a:pPr/>
              <a:t>6</a:t>
            </a:fld>
            <a:endParaRPr lang="en-US" dirty="0"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3168421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20734" y="4464028"/>
            <a:ext cx="9189244"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20733" y="3694376"/>
            <a:ext cx="9189244"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2F59A10B-A1F0-4187-BCCB-867634FF889E}" type="slidenum">
              <a:rPr lang="en-US" smtClean="0"/>
              <a:pPr>
                <a:defRPr/>
              </a:pPr>
              <a:t>‹#›</a:t>
            </a:fld>
            <a:endParaRPr lang="en-US" dirty="0"/>
          </a:p>
        </p:txBody>
      </p:sp>
    </p:spTree>
    <p:extLst>
      <p:ext uri="{BB962C8B-B14F-4D97-AF65-F5344CB8AC3E}">
        <p14:creationId xmlns:p14="http://schemas.microsoft.com/office/powerpoint/2010/main" val="3600944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943" y="4367161"/>
            <a:ext cx="1056763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43943" y="987426"/>
            <a:ext cx="1056763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43943" y="5186516"/>
            <a:ext cx="10566034"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6751BC0-EFD2-4ACE-A731-D7145E2EF275}" type="slidenum">
              <a:rPr lang="en-US" smtClean="0"/>
              <a:pPr>
                <a:defRPr/>
              </a:pPr>
              <a:t>‹#›</a:t>
            </a:fld>
            <a:endParaRPr lang="en-US" dirty="0"/>
          </a:p>
        </p:txBody>
      </p:sp>
    </p:spTree>
    <p:extLst>
      <p:ext uri="{BB962C8B-B14F-4D97-AF65-F5344CB8AC3E}">
        <p14:creationId xmlns:p14="http://schemas.microsoft.com/office/powerpoint/2010/main" val="111130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43943" y="365125"/>
            <a:ext cx="1056763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43943" y="4489399"/>
            <a:ext cx="10566034"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6751BC0-EFD2-4ACE-A731-D7145E2EF275}" type="slidenum">
              <a:rPr lang="en-US" smtClean="0"/>
              <a:pPr>
                <a:defRPr/>
              </a:pPr>
              <a:t>‹#›</a:t>
            </a:fld>
            <a:endParaRPr lang="en-US" dirty="0"/>
          </a:p>
        </p:txBody>
      </p:sp>
    </p:spTree>
    <p:extLst>
      <p:ext uri="{BB962C8B-B14F-4D97-AF65-F5344CB8AC3E}">
        <p14:creationId xmlns:p14="http://schemas.microsoft.com/office/powerpoint/2010/main" val="382710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53368" y="365125"/>
            <a:ext cx="9348781"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9158" y="3365557"/>
            <a:ext cx="8795605"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42347" y="4501729"/>
            <a:ext cx="10564439"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6751BC0-EFD2-4ACE-A731-D7145E2EF275}" type="slidenum">
              <a:rPr lang="en-US" smtClean="0"/>
              <a:pPr>
                <a:defRPr/>
              </a:pPr>
              <a:t>‹#›</a:t>
            </a:fld>
            <a:endParaRPr lang="en-US" dirty="0"/>
          </a:p>
        </p:txBody>
      </p:sp>
      <p:sp>
        <p:nvSpPr>
          <p:cNvPr id="9" name="TextBox 8"/>
          <p:cNvSpPr txBox="1"/>
          <p:nvPr/>
        </p:nvSpPr>
        <p:spPr>
          <a:xfrm>
            <a:off x="1116541" y="786824"/>
            <a:ext cx="612616"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89458" y="2743200"/>
            <a:ext cx="612616"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23251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43943" y="2326968"/>
            <a:ext cx="1056763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43943" y="4850581"/>
            <a:ext cx="10566034"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6751BC0-EFD2-4ACE-A731-D7145E2EF275}" type="slidenum">
              <a:rPr lang="en-US" smtClean="0"/>
              <a:pPr>
                <a:defRPr/>
              </a:pPr>
              <a:t>‹#›</a:t>
            </a:fld>
            <a:endParaRPr lang="en-US" dirty="0"/>
          </a:p>
        </p:txBody>
      </p:sp>
    </p:spTree>
    <p:extLst>
      <p:ext uri="{BB962C8B-B14F-4D97-AF65-F5344CB8AC3E}">
        <p14:creationId xmlns:p14="http://schemas.microsoft.com/office/powerpoint/2010/main" val="2320805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42348" y="365126"/>
            <a:ext cx="1056763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43899" y="1885950"/>
            <a:ext cx="2961447"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63511" y="2571750"/>
            <a:ext cx="294183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610696" y="1885950"/>
            <a:ext cx="2950769"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600090" y="2571750"/>
            <a:ext cx="296137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67773" y="1885950"/>
            <a:ext cx="2946621"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67773" y="2571750"/>
            <a:ext cx="294662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6751BC0-EFD2-4ACE-A731-D7145E2EF275}" type="slidenum">
              <a:rPr lang="en-US" smtClean="0"/>
              <a:pPr>
                <a:defRPr/>
              </a:pPr>
              <a:t>‹#›</a:t>
            </a:fld>
            <a:endParaRPr lang="en-US" dirty="0"/>
          </a:p>
        </p:txBody>
      </p:sp>
    </p:spTree>
    <p:extLst>
      <p:ext uri="{BB962C8B-B14F-4D97-AF65-F5344CB8AC3E}">
        <p14:creationId xmlns:p14="http://schemas.microsoft.com/office/powerpoint/2010/main" val="3847103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42348" y="365126"/>
            <a:ext cx="1056763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8676" y="4297503"/>
            <a:ext cx="2954597"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8676" y="2256354"/>
            <a:ext cx="2954597"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1338676" y="4873766"/>
            <a:ext cx="29545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91605" y="4297503"/>
            <a:ext cx="29450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91604" y="2256354"/>
            <a:ext cx="29450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590244" y="4873765"/>
            <a:ext cx="2948925"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42938" y="4297503"/>
            <a:ext cx="2946621"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42937" y="2256354"/>
            <a:ext cx="294662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842812" y="4873763"/>
            <a:ext cx="2950524"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6751BC0-EFD2-4ACE-A731-D7145E2EF275}" type="slidenum">
              <a:rPr lang="en-US" smtClean="0"/>
              <a:pPr>
                <a:defRPr/>
              </a:pPr>
              <a:t>‹#›</a:t>
            </a:fld>
            <a:endParaRPr lang="en-US" dirty="0"/>
          </a:p>
        </p:txBody>
      </p:sp>
    </p:spTree>
    <p:extLst>
      <p:ext uri="{BB962C8B-B14F-4D97-AF65-F5344CB8AC3E}">
        <p14:creationId xmlns:p14="http://schemas.microsoft.com/office/powerpoint/2010/main" val="2233404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5527043-1684-4073-8C4B-EA8752B85AE6}" type="slidenum">
              <a:rPr lang="en-US" smtClean="0"/>
              <a:pPr>
                <a:defRPr/>
              </a:pPr>
              <a:t>‹#›</a:t>
            </a:fld>
            <a:endParaRPr lang="en-US" dirty="0"/>
          </a:p>
        </p:txBody>
      </p:sp>
    </p:spTree>
    <p:extLst>
      <p:ext uri="{BB962C8B-B14F-4D97-AF65-F5344CB8AC3E}">
        <p14:creationId xmlns:p14="http://schemas.microsoft.com/office/powerpoint/2010/main" val="3345030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8070" y="365125"/>
            <a:ext cx="2641908"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42347" y="365125"/>
            <a:ext cx="777256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91B6C1A-54DD-4B6D-939A-0690C8E609A8}" type="slidenum">
              <a:rPr lang="en-US" smtClean="0"/>
              <a:pPr>
                <a:defRPr/>
              </a:pPr>
              <a:t>‹#›</a:t>
            </a:fld>
            <a:endParaRPr lang="en-US" dirty="0"/>
          </a:p>
        </p:txBody>
      </p:sp>
    </p:spTree>
    <p:extLst>
      <p:ext uri="{BB962C8B-B14F-4D97-AF65-F5344CB8AC3E}">
        <p14:creationId xmlns:p14="http://schemas.microsoft.com/office/powerpoint/2010/main" val="3887550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1D482DA0-D828-43F3-B90D-433F762DC39B}" type="slidenum">
              <a:rPr/>
              <a:pPr>
                <a:defRPr/>
              </a:pPr>
              <a:t>‹#›</a:t>
            </a:fld>
            <a:endParaRPr/>
          </a:p>
        </p:txBody>
      </p:sp>
    </p:spTree>
    <p:extLst>
      <p:ext uri="{BB962C8B-B14F-4D97-AF65-F5344CB8AC3E}">
        <p14:creationId xmlns:p14="http://schemas.microsoft.com/office/powerpoint/2010/main" val="27377588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0"/>
            <a:ext cx="11027093"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2616" y="3938589"/>
            <a:ext cx="11027093"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DFFE1724-3487-4AD7-A0DE-2CBB53609F96}" type="slidenum">
              <a:rPr/>
              <a:pPr>
                <a:defRPr/>
              </a:pPr>
              <a:t>‹#›</a:t>
            </a:fld>
            <a:endParaRPr/>
          </a:p>
        </p:txBody>
      </p:sp>
    </p:spTree>
    <p:extLst>
      <p:ext uri="{BB962C8B-B14F-4D97-AF65-F5344CB8AC3E}">
        <p14:creationId xmlns:p14="http://schemas.microsoft.com/office/powerpoint/2010/main" val="290465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3DA6F0B-BF1E-4931-ABF3-36E1D8564FB5}" type="slidenum">
              <a:rPr lang="en-US" smtClean="0"/>
              <a:pPr>
                <a:defRPr/>
              </a:pPr>
              <a:t>‹#›</a:t>
            </a:fld>
            <a:endParaRPr lang="en-US" dirty="0"/>
          </a:p>
        </p:txBody>
      </p:sp>
    </p:spTree>
    <p:extLst>
      <p:ext uri="{BB962C8B-B14F-4D97-AF65-F5344CB8AC3E}">
        <p14:creationId xmlns:p14="http://schemas.microsoft.com/office/powerpoint/2010/main" val="5878313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FE3121E4-D9F9-436F-8DE3-3A75D6C3DC19}" type="slidenum">
              <a:rPr/>
              <a:pPr>
                <a:defRPr/>
              </a:pPr>
              <a:t>‹#›</a:t>
            </a:fld>
            <a:endParaRPr/>
          </a:p>
        </p:txBody>
      </p:sp>
    </p:spTree>
    <p:extLst>
      <p:ext uri="{BB962C8B-B14F-4D97-AF65-F5344CB8AC3E}">
        <p14:creationId xmlns:p14="http://schemas.microsoft.com/office/powerpoint/2010/main" val="3881646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8760" y="4464028"/>
            <a:ext cx="9189244"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8760" y="3693675"/>
            <a:ext cx="9189244"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30E791B-A238-497D-A390-7E6B730ABD3C}" type="slidenum">
              <a:rPr lang="en-US" smtClean="0"/>
              <a:pPr>
                <a:defRPr/>
              </a:pPr>
              <a:t>‹#›</a:t>
            </a:fld>
            <a:endParaRPr lang="en-US" dirty="0"/>
          </a:p>
        </p:txBody>
      </p:sp>
    </p:spTree>
    <p:extLst>
      <p:ext uri="{BB962C8B-B14F-4D97-AF65-F5344CB8AC3E}">
        <p14:creationId xmlns:p14="http://schemas.microsoft.com/office/powerpoint/2010/main" val="2464459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5542" y="1825625"/>
            <a:ext cx="505008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51110" y="1825625"/>
            <a:ext cx="5058868"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C732ADB-E5DB-40EB-BC9A-85A6ABDA0FE7}" type="slidenum">
              <a:rPr lang="en-US" smtClean="0"/>
              <a:pPr>
                <a:defRPr/>
              </a:pPr>
              <a:t>‹#›</a:t>
            </a:fld>
            <a:endParaRPr lang="en-US" dirty="0"/>
          </a:p>
        </p:txBody>
      </p:sp>
    </p:spTree>
    <p:extLst>
      <p:ext uri="{BB962C8B-B14F-4D97-AF65-F5344CB8AC3E}">
        <p14:creationId xmlns:p14="http://schemas.microsoft.com/office/powerpoint/2010/main" val="209774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3943" y="365126"/>
            <a:ext cx="1056763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5542" y="1681163"/>
            <a:ext cx="5050080"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5542" y="2505075"/>
            <a:ext cx="505008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51110" y="1681163"/>
            <a:ext cx="5060463"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51110" y="2505075"/>
            <a:ext cx="5060463"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64209AD-792D-4EB8-876F-C5A406CF1B74}" type="slidenum">
              <a:rPr lang="en-US" smtClean="0"/>
              <a:pPr>
                <a:defRPr/>
              </a:pPr>
              <a:t>‹#›</a:t>
            </a:fld>
            <a:endParaRPr lang="en-US" dirty="0"/>
          </a:p>
        </p:txBody>
      </p:sp>
    </p:spTree>
    <p:extLst>
      <p:ext uri="{BB962C8B-B14F-4D97-AF65-F5344CB8AC3E}">
        <p14:creationId xmlns:p14="http://schemas.microsoft.com/office/powerpoint/2010/main" val="3990133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00572EF5-C9FF-4004-8754-7CEC3EF9E6DC}" type="slidenum">
              <a:rPr lang="en-US" smtClean="0"/>
              <a:pPr>
                <a:defRPr/>
              </a:pPr>
              <a:t>‹#›</a:t>
            </a:fld>
            <a:endParaRPr lang="en-US" dirty="0"/>
          </a:p>
        </p:txBody>
      </p:sp>
    </p:spTree>
    <p:extLst>
      <p:ext uri="{BB962C8B-B14F-4D97-AF65-F5344CB8AC3E}">
        <p14:creationId xmlns:p14="http://schemas.microsoft.com/office/powerpoint/2010/main" val="1469113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3118A948-413C-4CD4-8F47-F80B698694E9}" type="slidenum">
              <a:rPr lang="en-US" smtClean="0"/>
              <a:pPr>
                <a:defRPr/>
              </a:pPr>
              <a:t>‹#›</a:t>
            </a:fld>
            <a:endParaRPr lang="en-US" dirty="0"/>
          </a:p>
        </p:txBody>
      </p:sp>
    </p:spTree>
    <p:extLst>
      <p:ext uri="{BB962C8B-B14F-4D97-AF65-F5344CB8AC3E}">
        <p14:creationId xmlns:p14="http://schemas.microsoft.com/office/powerpoint/2010/main" val="1666935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944" y="457200"/>
            <a:ext cx="395169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208834" y="987426"/>
            <a:ext cx="620274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5542" y="2057400"/>
            <a:ext cx="367009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4AF8974-0888-486C-BE69-2CE07F42487E}" type="slidenum">
              <a:rPr lang="en-US" smtClean="0"/>
              <a:pPr>
                <a:defRPr/>
              </a:pPr>
              <a:t>‹#›</a:t>
            </a:fld>
            <a:endParaRPr lang="en-US" dirty="0"/>
          </a:p>
        </p:txBody>
      </p:sp>
    </p:spTree>
    <p:extLst>
      <p:ext uri="{BB962C8B-B14F-4D97-AF65-F5344CB8AC3E}">
        <p14:creationId xmlns:p14="http://schemas.microsoft.com/office/powerpoint/2010/main" val="3842926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944" y="457200"/>
            <a:ext cx="395169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08834" y="987426"/>
            <a:ext cx="620274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25542" y="2057400"/>
            <a:ext cx="367009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79F384A-67F7-4B93-890D-3B6783F1244F}" type="slidenum">
              <a:rPr lang="en-US" smtClean="0"/>
              <a:pPr>
                <a:defRPr/>
              </a:pPr>
              <a:t>‹#›</a:t>
            </a:fld>
            <a:endParaRPr lang="en-US" dirty="0"/>
          </a:p>
        </p:txBody>
      </p:sp>
    </p:spTree>
    <p:extLst>
      <p:ext uri="{BB962C8B-B14F-4D97-AF65-F5344CB8AC3E}">
        <p14:creationId xmlns:p14="http://schemas.microsoft.com/office/powerpoint/2010/main" val="337423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2348" y="365126"/>
            <a:ext cx="10567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5542" y="1825625"/>
            <a:ext cx="10284436"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2347" y="6356351"/>
            <a:ext cx="2756773"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dirty="0"/>
          </a:p>
        </p:txBody>
      </p:sp>
      <p:sp>
        <p:nvSpPr>
          <p:cNvPr id="5" name="Footer Placeholder 4"/>
          <p:cNvSpPr>
            <a:spLocks noGrp="1"/>
          </p:cNvSpPr>
          <p:nvPr>
            <p:ph type="ftr" sz="quarter" idx="3"/>
          </p:nvPr>
        </p:nvSpPr>
        <p:spPr>
          <a:xfrm>
            <a:off x="4058583" y="6356351"/>
            <a:ext cx="413516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dirty="0"/>
          </a:p>
        </p:txBody>
      </p:sp>
      <p:sp>
        <p:nvSpPr>
          <p:cNvPr id="6" name="Slide Number Placeholder 5"/>
          <p:cNvSpPr>
            <a:spLocks noGrp="1"/>
          </p:cNvSpPr>
          <p:nvPr>
            <p:ph type="sldNum" sz="quarter" idx="4"/>
          </p:nvPr>
        </p:nvSpPr>
        <p:spPr>
          <a:xfrm>
            <a:off x="8653205" y="6356351"/>
            <a:ext cx="2756773"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fld id="{56751BC0-EFD2-4ACE-A731-D7145E2EF275}" type="slidenum">
              <a:rPr lang="en-US" smtClean="0"/>
              <a:pPr>
                <a:defRPr/>
              </a:pPr>
              <a:t>‹#›</a:t>
            </a:fld>
            <a:endParaRPr lang="en-US" dirty="0"/>
          </a:p>
        </p:txBody>
      </p:sp>
    </p:spTree>
    <p:extLst>
      <p:ext uri="{BB962C8B-B14F-4D97-AF65-F5344CB8AC3E}">
        <p14:creationId xmlns:p14="http://schemas.microsoft.com/office/powerpoint/2010/main" val="2163737429"/>
      </p:ext>
    </p:extLst>
  </p:cSld>
  <p:clrMap bg1="dk1" tx1="lt1" bg2="dk2" tx2="lt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 id="2147483903" r:id="rId13"/>
    <p:sldLayoutId id="2147483904" r:id="rId14"/>
    <p:sldLayoutId id="2147483905" r:id="rId15"/>
    <p:sldLayoutId id="2147483906" r:id="rId16"/>
    <p:sldLayoutId id="2147483907" r:id="rId17"/>
    <p:sldLayoutId id="2147483908" r:id="rId18"/>
    <p:sldLayoutId id="2147483909" r:id="rId19"/>
    <p:sldLayoutId id="2147483910" r:id="rId20"/>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1.xml"/><Relationship Id="rId7" Type="http://schemas.openxmlformats.org/officeDocument/2006/relationships/slide" Target="slide5.xml"/><Relationship Id="rId2" Type="http://schemas.openxmlformats.org/officeDocument/2006/relationships/hyperlink" Target="https://www.youtube.com/watch?v=gVxad8R4Nig&amp;list=TLL6BPSTkx13xXFClhQOWmK7t3bvi21Alx" TargetMode="External"/><Relationship Id="rId1" Type="http://schemas.openxmlformats.org/officeDocument/2006/relationships/slideLayout" Target="../slideLayouts/slideLayout18.xml"/><Relationship Id="rId6" Type="http://schemas.openxmlformats.org/officeDocument/2006/relationships/slide" Target="slide6.xml"/><Relationship Id="rId5" Type="http://schemas.openxmlformats.org/officeDocument/2006/relationships/slide" Target="slide3.xml"/><Relationship Id="rId4" Type="http://schemas.openxmlformats.org/officeDocument/2006/relationships/slide" Target="slide2.xml"/><Relationship Id="rId9"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hyperlink" Target="http://www.worldbookonline.com/student/article?id=ar124100&amp;st=colonial+life&amp;sc=8#h31" TargetMode="External"/><Relationship Id="rId18" Type="http://schemas.openxmlformats.org/officeDocument/2006/relationships/hyperlink" Target="http://noahwebsterhouse.org/discover/kids-corner/colonial-schools.htm" TargetMode="External"/><Relationship Id="rId3" Type="http://schemas.openxmlformats.org/officeDocument/2006/relationships/slide" Target="slide1.xml"/><Relationship Id="rId21" Type="http://schemas.openxmlformats.org/officeDocument/2006/relationships/hyperlink" Target="http://noahwebsterhouse.org/discover/kids-corner/colonial-fun.htm" TargetMode="External"/><Relationship Id="rId7" Type="http://schemas.openxmlformats.org/officeDocument/2006/relationships/slide" Target="slide5.xml"/><Relationship Id="rId12" Type="http://schemas.openxmlformats.org/officeDocument/2006/relationships/image" Target="../media/image4.png"/><Relationship Id="rId17" Type="http://schemas.openxmlformats.org/officeDocument/2006/relationships/hyperlink" Target="http://www.socialstudiesforkids.com/articles/ushistory/13coloniesschool.htm" TargetMode="External"/><Relationship Id="rId2" Type="http://schemas.openxmlformats.org/officeDocument/2006/relationships/image" Target="../media/image1.png"/><Relationship Id="rId16" Type="http://schemas.openxmlformats.org/officeDocument/2006/relationships/hyperlink" Target="http://www.worldbookonline.com/student/article?id=ar124100&amp;st=colonial+life&amp;sc=9" TargetMode="External"/><Relationship Id="rId20" Type="http://schemas.openxmlformats.org/officeDocument/2006/relationships/hyperlink" Target="http://www.socialstudiesforkids.com/articles/ushistory/13coloniespark.htm" TargetMode="External"/><Relationship Id="rId1" Type="http://schemas.openxmlformats.org/officeDocument/2006/relationships/slideLayout" Target="../slideLayouts/slideLayout18.xml"/><Relationship Id="rId6" Type="http://schemas.openxmlformats.org/officeDocument/2006/relationships/slide" Target="slide6.xml"/><Relationship Id="rId11" Type="http://schemas.openxmlformats.org/officeDocument/2006/relationships/hyperlink" Target="http://school.nettrekker.com/goExternal?np=/external.ftl&amp;pp=/error.ftl&amp;evalID=723347&amp;evlCode=168418119605654580fjqSX&amp;productName=school&amp;HOMEPAGE=M" TargetMode="External"/><Relationship Id="rId24" Type="http://schemas.openxmlformats.org/officeDocument/2006/relationships/image" Target="../media/image5.jpeg"/><Relationship Id="rId5" Type="http://schemas.openxmlformats.org/officeDocument/2006/relationships/slide" Target="slide3.xml"/><Relationship Id="rId15" Type="http://schemas.openxmlformats.org/officeDocument/2006/relationships/hyperlink" Target="http://www.history.org/history/clothing/children/child01.cfm" TargetMode="External"/><Relationship Id="rId23" Type="http://schemas.openxmlformats.org/officeDocument/2006/relationships/hyperlink" Target="http://teachinghistory.org/history-content/ask-a-historian/24098" TargetMode="External"/><Relationship Id="rId10" Type="http://schemas.openxmlformats.org/officeDocument/2006/relationships/image" Target="../media/image3.png"/><Relationship Id="rId19" Type="http://schemas.openxmlformats.org/officeDocument/2006/relationships/hyperlink" Target="http://www.worldbookonline.com/student/article?id=ar124100&amp;st=colonial+life&amp;sc=8#h33" TargetMode="External"/><Relationship Id="rId4" Type="http://schemas.openxmlformats.org/officeDocument/2006/relationships/slide" Target="slide2.xml"/><Relationship Id="rId9" Type="http://schemas.openxmlformats.org/officeDocument/2006/relationships/hyperlink" Target="http://www.ftexploring.com/energy/energy-1.htm" TargetMode="External"/><Relationship Id="rId14" Type="http://schemas.openxmlformats.org/officeDocument/2006/relationships/hyperlink" Target="http://www.scholastic.com/teachdearamerica/memscrapbook.htm#/14" TargetMode="External"/><Relationship Id="rId22" Type="http://schemas.openxmlformats.org/officeDocument/2006/relationships/hyperlink" Target="http://www.historyisfun.org/learn/learning-center/colonial-america-american-revolution-learning-resources/american-revolution-lesson-plans-activities/colonial-life/"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image" Target="../media/image6.JPG"/><Relationship Id="rId7" Type="http://schemas.openxmlformats.org/officeDocument/2006/relationships/slide" Target="slide6.xml"/><Relationship Id="rId2" Type="http://schemas.openxmlformats.org/officeDocument/2006/relationships/hyperlink" Target="http://www.bcps.org/offices/lis/models/slamdunks/colonialkids/LMG5U3L1SR1_Notetaking_Sheet.docx" TargetMode="External"/><Relationship Id="rId1" Type="http://schemas.openxmlformats.org/officeDocument/2006/relationships/slideLayout" Target="../slideLayouts/slideLayout18.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slide" Target="slide1.xml"/><Relationship Id="rId9" Type="http://schemas.openxmlformats.org/officeDocument/2006/relationships/slide" Target="slide4.xml"/></Relationships>
</file>

<file path=ppt/slides/_rels/slide4.xml.rels><?xml version="1.0" encoding="UTF-8" standalone="yes"?>
<Relationships xmlns="http://schemas.openxmlformats.org/package/2006/relationships"><Relationship Id="rId8" Type="http://schemas.openxmlformats.org/officeDocument/2006/relationships/hyperlink" Target="http://www.readwritethink.org/files/resources/interactives/flipbook/" TargetMode="External"/><Relationship Id="rId3" Type="http://schemas.openxmlformats.org/officeDocument/2006/relationships/slide" Target="slide2.xml"/><Relationship Id="rId7"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19.xml"/><Relationship Id="rId6" Type="http://schemas.openxmlformats.org/officeDocument/2006/relationships/slide" Target="slide5.xml"/><Relationship Id="rId5" Type="http://schemas.openxmlformats.org/officeDocument/2006/relationships/slide" Target="slide6.xml"/><Relationship Id="rId10" Type="http://schemas.openxmlformats.org/officeDocument/2006/relationships/image" Target="../media/image7.WMF"/><Relationship Id="rId4" Type="http://schemas.openxmlformats.org/officeDocument/2006/relationships/slide" Target="slide3.xml"/><Relationship Id="rId9" Type="http://schemas.openxmlformats.org/officeDocument/2006/relationships/hyperlink" Target="http://www.rcampus.com/rubricshowc.cfm?code=HXW5293&amp;sp=yes" TargetMode="External"/></Relationships>
</file>

<file path=ppt/slides/_rels/slide5.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hyperlink" Target="https://www.youtube.com/watch?v=s6y3tyqPTJM&amp;safe=active" TargetMode="External"/><Relationship Id="rId7" Type="http://schemas.openxmlformats.org/officeDocument/2006/relationships/slide" Target="slide3.xml"/><Relationship Id="rId12" Type="http://schemas.openxmlformats.org/officeDocument/2006/relationships/hyperlink" Target="http://www.classtools.net/FB/home-page" TargetMode="External"/><Relationship Id="rId2" Type="http://schemas.openxmlformats.org/officeDocument/2006/relationships/hyperlink" Target="http://www.bbc.co.uk/religion/religions/christianity/subdivisions/amish_1.shtml" TargetMode="External"/><Relationship Id="rId1" Type="http://schemas.openxmlformats.org/officeDocument/2006/relationships/slideLayout" Target="../slideLayouts/slideLayout20.xml"/><Relationship Id="rId6" Type="http://schemas.openxmlformats.org/officeDocument/2006/relationships/slide" Target="slide2.xml"/><Relationship Id="rId11" Type="http://schemas.openxmlformats.org/officeDocument/2006/relationships/image" Target="../media/image8.jpeg"/><Relationship Id="rId5" Type="http://schemas.openxmlformats.org/officeDocument/2006/relationships/slide" Target="slide1.xml"/><Relationship Id="rId10" Type="http://schemas.openxmlformats.org/officeDocument/2006/relationships/slide" Target="slide4.xml"/><Relationship Id="rId4" Type="http://schemas.openxmlformats.org/officeDocument/2006/relationships/hyperlink" Target="http://www.readwritethink.org/files/resources/interactives/venn_diagrams/" TargetMode="External"/><Relationship Id="rId9" Type="http://schemas.openxmlformats.org/officeDocument/2006/relationships/slide" Target="slide5.xml"/></Relationships>
</file>

<file path=ppt/slides/_rels/slide6.xml.rels><?xml version="1.0" encoding="UTF-8" standalone="yes"?>
<Relationships xmlns="http://schemas.openxmlformats.org/package/2006/relationships"><Relationship Id="rId8" Type="http://schemas.openxmlformats.org/officeDocument/2006/relationships/slide" Target="slide1.xml"/><Relationship Id="rId13" Type="http://schemas.openxmlformats.org/officeDocument/2006/relationships/slide" Target="slide4.xml"/><Relationship Id="rId3" Type="http://schemas.openxmlformats.org/officeDocument/2006/relationships/hyperlink" Target="http://www.mdk12.org/instruction/commoncore/index.html" TargetMode="External"/><Relationship Id="rId7" Type="http://schemas.openxmlformats.org/officeDocument/2006/relationships/hyperlink" Target="http://questioning.org/module2/quick.html." TargetMode="External"/><Relationship Id="rId12"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www.bcps.org/offices/lis/models/tips/styles.html" TargetMode="External"/><Relationship Id="rId11" Type="http://schemas.openxmlformats.org/officeDocument/2006/relationships/slide" Target="slide6.xml"/><Relationship Id="rId5" Type="http://schemas.openxmlformats.org/officeDocument/2006/relationships/hyperlink" Target="http://www.iste.org/docs/pdfs/nets-s-standards.pdf?sfvrsn=2" TargetMode="External"/><Relationship Id="rId10" Type="http://schemas.openxmlformats.org/officeDocument/2006/relationships/slide" Target="slide3.xml"/><Relationship Id="rId4" Type="http://schemas.openxmlformats.org/officeDocument/2006/relationships/hyperlink" Target="http://www.ala.org/ala/mgrps/divs/aasl/guidelinesandstandards/learningstandards/AASL_LearningStandards.pdf" TargetMode="External"/><Relationship Id="rId9"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type="title"/>
          </p:nvPr>
        </p:nvSpPr>
        <p:spPr>
          <a:xfrm>
            <a:off x="182562" y="685800"/>
            <a:ext cx="3124200" cy="579438"/>
          </a:xfrm>
        </p:spPr>
        <p:txBody>
          <a:bodyPr/>
          <a:lstStyle/>
          <a:p>
            <a:pPr algn="l" eaLnBrk="1" fontAlgn="auto" hangingPunct="1">
              <a:spcBef>
                <a:spcPts val="0"/>
              </a:spcBef>
              <a:spcAft>
                <a:spcPts val="0"/>
              </a:spcAft>
              <a:defRPr/>
            </a:pPr>
            <a:r>
              <a:rPr sz="2800" dirty="0">
                <a:solidFill>
                  <a:schemeClr val="tx2">
                    <a:shade val="85000"/>
                    <a:satMod val="150000"/>
                  </a:schemeClr>
                </a:solidFill>
              </a:rPr>
              <a:t>1. </a:t>
            </a:r>
            <a:r>
              <a:rPr sz="2800" dirty="0" smtClean="0">
                <a:solidFill>
                  <a:schemeClr val="tx2">
                    <a:shade val="85000"/>
                    <a:satMod val="150000"/>
                  </a:schemeClr>
                </a:solidFill>
              </a:rPr>
              <a:t>Question</a:t>
            </a:r>
            <a:endParaRPr sz="2800" dirty="0">
              <a:solidFill>
                <a:schemeClr val="tx2">
                  <a:shade val="85000"/>
                  <a:satMod val="150000"/>
                </a:schemeClr>
              </a:solidFill>
            </a:endParaRPr>
          </a:p>
        </p:txBody>
      </p:sp>
      <p:sp>
        <p:nvSpPr>
          <p:cNvPr id="2058" name="Rectangle 10"/>
          <p:cNvSpPr>
            <a:spLocks noGrp="1" noChangeArrowheads="1"/>
          </p:cNvSpPr>
          <p:nvPr>
            <p:ph type="body" sz="half" idx="1"/>
          </p:nvPr>
        </p:nvSpPr>
        <p:spPr>
          <a:xfrm>
            <a:off x="487362" y="1295400"/>
            <a:ext cx="5411787" cy="4495800"/>
          </a:xfrm>
        </p:spPr>
        <p:txBody>
          <a:bodyPr>
            <a:normAutofit lnSpcReduction="10000"/>
          </a:bodyPr>
          <a:lstStyle/>
          <a:p>
            <a:pPr>
              <a:lnSpc>
                <a:spcPct val="90000"/>
              </a:lnSpc>
              <a:buFontTx/>
              <a:buNone/>
              <a:defRPr/>
            </a:pPr>
            <a:r>
              <a:rPr lang="en-US" dirty="0" smtClean="0"/>
              <a:t>Parents just don’t understand kids!</a:t>
            </a:r>
          </a:p>
          <a:p>
            <a:pPr marL="0" indent="0">
              <a:lnSpc>
                <a:spcPct val="90000"/>
              </a:lnSpc>
              <a:buFontTx/>
              <a:buNone/>
              <a:defRPr/>
            </a:pPr>
            <a:r>
              <a:rPr lang="en-US" dirty="0" smtClean="0"/>
              <a:t>How can you create your own identity?  As a student, you have many “hats” to wear – son, daughter, sibling, cousin, student, athlete, artist…the list can go on and on!  </a:t>
            </a:r>
            <a:endParaRPr lang="en-US" dirty="0"/>
          </a:p>
          <a:p>
            <a:pPr marL="0" indent="-274320" eaLnBrk="1" fontAlgn="auto" hangingPunct="1">
              <a:lnSpc>
                <a:spcPct val="90000"/>
              </a:lnSpc>
              <a:spcBef>
                <a:spcPts val="0"/>
              </a:spcBef>
              <a:spcAft>
                <a:spcPts val="0"/>
              </a:spcAft>
              <a:buFontTx/>
              <a:buNone/>
              <a:defRPr/>
            </a:pPr>
            <a:endParaRPr lang="en-US" dirty="0" smtClean="0"/>
          </a:p>
          <a:p>
            <a:pPr marL="0" indent="-274320" eaLnBrk="1" fontAlgn="auto" hangingPunct="1">
              <a:lnSpc>
                <a:spcPct val="90000"/>
              </a:lnSpc>
              <a:spcBef>
                <a:spcPts val="0"/>
              </a:spcBef>
              <a:spcAft>
                <a:spcPts val="0"/>
              </a:spcAft>
              <a:buFontTx/>
              <a:buNone/>
              <a:defRPr/>
            </a:pPr>
            <a:r>
              <a:rPr lang="en-US" dirty="0" smtClean="0"/>
              <a:t>Over time in the United States, children have taken on many </a:t>
            </a:r>
            <a:r>
              <a:rPr lang="en-US" dirty="0" smtClean="0">
                <a:hlinkClick r:id="rId2"/>
              </a:rPr>
              <a:t>different roles</a:t>
            </a:r>
            <a:r>
              <a:rPr lang="en-US" dirty="0" smtClean="0"/>
              <a:t>. </a:t>
            </a:r>
            <a:r>
              <a:rPr lang="en-US" sz="2000" i="1" dirty="0" smtClean="0"/>
              <a:t>(YouTube video –ask your teacher for assistance.)</a:t>
            </a:r>
          </a:p>
          <a:p>
            <a:pPr marL="0" indent="-274320" eaLnBrk="1" fontAlgn="auto" hangingPunct="1">
              <a:lnSpc>
                <a:spcPct val="90000"/>
              </a:lnSpc>
              <a:spcBef>
                <a:spcPts val="0"/>
              </a:spcBef>
              <a:spcAft>
                <a:spcPts val="0"/>
              </a:spcAft>
              <a:buFontTx/>
              <a:buNone/>
              <a:defRPr/>
            </a:pPr>
            <a:endParaRPr lang="en-US" sz="2400" dirty="0"/>
          </a:p>
          <a:p>
            <a:pPr marL="0" indent="-274320" eaLnBrk="1" fontAlgn="auto" hangingPunct="1">
              <a:lnSpc>
                <a:spcPct val="90000"/>
              </a:lnSpc>
              <a:spcBef>
                <a:spcPts val="0"/>
              </a:spcBef>
              <a:spcAft>
                <a:spcPts val="0"/>
              </a:spcAft>
              <a:buFontTx/>
              <a:buNone/>
              <a:defRPr/>
            </a:pPr>
            <a:endParaRPr lang="en-US" sz="2400" dirty="0" smtClean="0"/>
          </a:p>
          <a:p>
            <a:pPr marL="0" indent="-274320" eaLnBrk="1" fontAlgn="auto" hangingPunct="1">
              <a:lnSpc>
                <a:spcPct val="90000"/>
              </a:lnSpc>
              <a:spcBef>
                <a:spcPts val="0"/>
              </a:spcBef>
              <a:spcAft>
                <a:spcPts val="0"/>
              </a:spcAft>
              <a:buFontTx/>
              <a:buNone/>
              <a:defRPr/>
            </a:pPr>
            <a:endParaRPr lang="en-US" sz="2400" dirty="0"/>
          </a:p>
          <a:p>
            <a:pPr marL="0" indent="-274320" eaLnBrk="1" fontAlgn="auto" hangingPunct="1">
              <a:lnSpc>
                <a:spcPct val="90000"/>
              </a:lnSpc>
              <a:spcBef>
                <a:spcPts val="0"/>
              </a:spcBef>
              <a:spcAft>
                <a:spcPts val="0"/>
              </a:spcAft>
              <a:buFontTx/>
              <a:buNone/>
              <a:defRPr/>
            </a:pPr>
            <a:endParaRPr lang="en-US" sz="2400" dirty="0"/>
          </a:p>
        </p:txBody>
      </p:sp>
      <p:sp>
        <p:nvSpPr>
          <p:cNvPr id="2060" name="Rectangle 12"/>
          <p:cNvSpPr>
            <a:spLocks noChangeArrowheads="1"/>
          </p:cNvSpPr>
          <p:nvPr/>
        </p:nvSpPr>
        <p:spPr bwMode="auto">
          <a:xfrm>
            <a:off x="75406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3" action="ppaction://hlinksldjump"/>
              </a:rPr>
              <a:t>1</a:t>
            </a:r>
            <a:endParaRPr lang="en-US" sz="2000" b="1" dirty="0">
              <a:effectLst>
                <a:outerShdw blurRad="38100" dist="38100" dir="2700000" algn="tl">
                  <a:srgbClr val="FFFFFF"/>
                </a:outerShdw>
              </a:effectLst>
            </a:endParaRPr>
          </a:p>
        </p:txBody>
      </p:sp>
      <p:sp>
        <p:nvSpPr>
          <p:cNvPr id="2061" name="Rectangle 13"/>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4" action="ppaction://hlinksldjump"/>
              </a:rPr>
              <a:t>2</a:t>
            </a:r>
            <a:endParaRPr lang="en-US" sz="2000" b="1" dirty="0">
              <a:effectLst>
                <a:outerShdw blurRad="38100" dist="38100" dir="2700000" algn="tl">
                  <a:srgbClr val="C0C0C0"/>
                </a:outerShdw>
              </a:effectLst>
            </a:endParaRPr>
          </a:p>
        </p:txBody>
      </p:sp>
      <p:sp>
        <p:nvSpPr>
          <p:cNvPr id="2062" name="Rectangle 14"/>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5" action="ppaction://hlinksldjump"/>
              </a:rPr>
              <a:t>3</a:t>
            </a:r>
            <a:endParaRPr lang="en-US" sz="2000" b="1" dirty="0">
              <a:effectLst>
                <a:outerShdw blurRad="38100" dist="38100" dir="2700000" algn="tl">
                  <a:srgbClr val="C0C0C0"/>
                </a:outerShdw>
              </a:effectLst>
            </a:endParaRPr>
          </a:p>
        </p:txBody>
      </p:sp>
      <p:sp>
        <p:nvSpPr>
          <p:cNvPr id="2063" name="Rectangle 15"/>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6" action="ppaction://hlinksldjump"/>
              </a:rPr>
              <a:t>6</a:t>
            </a:r>
            <a:endParaRPr lang="en-US" sz="2000" b="1" dirty="0">
              <a:effectLst>
                <a:outerShdw blurRad="38100" dist="38100" dir="2700000" algn="tl">
                  <a:srgbClr val="C0C0C0"/>
                </a:outerShdw>
              </a:effectLst>
            </a:endParaRPr>
          </a:p>
        </p:txBody>
      </p:sp>
      <p:sp>
        <p:nvSpPr>
          <p:cNvPr id="2064" name="Rectangle 16"/>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7" action="ppaction://hlinksldjump"/>
              </a:rPr>
              <a:t>5</a:t>
            </a:r>
            <a:endParaRPr lang="en-US" sz="2000" b="1" dirty="0">
              <a:effectLst>
                <a:outerShdw blurRad="38100" dist="38100" dir="2700000" algn="tl">
                  <a:srgbClr val="C0C0C0"/>
                </a:outerShdw>
              </a:effectLst>
            </a:endParaRPr>
          </a:p>
        </p:txBody>
      </p:sp>
      <p:sp>
        <p:nvSpPr>
          <p:cNvPr id="2065" name="Rectangle 17"/>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8" action="ppaction://hlinksldjump"/>
              </a:rPr>
              <a:t>4</a:t>
            </a:r>
            <a:endParaRPr lang="en-US" sz="2000" b="1" dirty="0">
              <a:effectLst>
                <a:outerShdw blurRad="38100" dist="38100" dir="2700000" algn="tl">
                  <a:srgbClr val="C0C0C0"/>
                </a:outerShdw>
              </a:effectLst>
            </a:endParaRPr>
          </a:p>
        </p:txBody>
      </p:sp>
      <p:sp>
        <p:nvSpPr>
          <p:cNvPr id="2066" name="AutoShape 18"/>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sp>
        <p:nvSpPr>
          <p:cNvPr id="36" name="Rectangle 35"/>
          <p:cNvSpPr/>
          <p:nvPr/>
        </p:nvSpPr>
        <p:spPr>
          <a:xfrm>
            <a:off x="487362" y="6019353"/>
            <a:ext cx="11353800" cy="523220"/>
          </a:xfrm>
          <a:prstGeom prst="rect">
            <a:avLst/>
          </a:prstGeom>
          <a:solidFill>
            <a:schemeClr val="accent6">
              <a:lumMod val="75000"/>
            </a:schemeClr>
          </a:solidFill>
          <a:effectLst>
            <a:outerShdw blurRad="63500" sx="102000" sy="102000" algn="ctr" rotWithShape="0">
              <a:prstClr val="black">
                <a:alpha val="40000"/>
              </a:prstClr>
            </a:outerShdw>
            <a:reflection blurRad="6350" stA="50000" endA="300" endPos="38500" dist="50800" dir="5400000" sy="-100000" algn="bl" rotWithShape="0"/>
          </a:effectLst>
        </p:spPr>
        <p:style>
          <a:lnRef idx="1">
            <a:schemeClr val="accent6"/>
          </a:lnRef>
          <a:fillRef idx="3">
            <a:schemeClr val="accent6"/>
          </a:fillRef>
          <a:effectRef idx="2">
            <a:schemeClr val="accent6"/>
          </a:effectRef>
          <a:fontRef idx="minor">
            <a:schemeClr val="lt1"/>
          </a:fontRef>
        </p:style>
        <p:txBody>
          <a:bodyPr wrap="square">
            <a:spAutoFit/>
          </a:bodyPr>
          <a:lstStyle/>
          <a:p>
            <a:pPr>
              <a:defRPr/>
            </a:pPr>
            <a:r>
              <a:rPr lang="en-US" sz="28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How were colonial children creating their own identity in the new world?</a:t>
            </a:r>
            <a:endParaRPr lang="en-US" sz="28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sp>
        <p:nvSpPr>
          <p:cNvPr id="19" name="Rectangle 9"/>
          <p:cNvSpPr txBox="1">
            <a:spLocks noChangeArrowheads="1"/>
          </p:cNvSpPr>
          <p:nvPr/>
        </p:nvSpPr>
        <p:spPr>
          <a:xfrm>
            <a:off x="182562" y="152400"/>
            <a:ext cx="6751638" cy="609600"/>
          </a:xfrm>
          <a:prstGeom prst="rect">
            <a:avLst/>
          </a:prstGeom>
        </p:spPr>
        <p:txBody>
          <a:bodyPr anchor="b">
            <a:noAutofit/>
            <a:scene3d>
              <a:camera prst="orthographicFront"/>
              <a:lightRig rig="soft" dir="t">
                <a:rot lat="0" lon="0" rev="2100000"/>
              </a:lightRig>
            </a:scene3d>
            <a:sp3d prstMaterial="matte">
              <a:bevelT w="38100" h="38100"/>
            </a:sp3d>
          </a:bodyPr>
          <a:lstStyle/>
          <a:p>
            <a:pPr fontAlgn="auto">
              <a:spcBef>
                <a:spcPts val="0"/>
              </a:spcBef>
              <a:spcAft>
                <a:spcPts val="0"/>
              </a:spcAft>
              <a:defRPr/>
            </a:pPr>
            <a:r>
              <a:rPr lang="en-US" sz="3600" b="1" dirty="0" smtClean="0">
                <a:solidFill>
                  <a:schemeClr val="accent6">
                    <a:lumMod val="20000"/>
                    <a:lumOff val="80000"/>
                  </a:schemeClr>
                </a:solidFill>
                <a:effectLst>
                  <a:outerShdw blurRad="38100" dist="38100" dir="2700000" algn="tl">
                    <a:srgbClr val="000000">
                      <a:alpha val="43137"/>
                    </a:srgbClr>
                  </a:outerShdw>
                </a:effectLst>
                <a:latin typeface="Candara" pitchFamily="34" charset="0"/>
                <a:ea typeface="+mj-lt"/>
                <a:cs typeface="+mj-lt"/>
              </a:rPr>
              <a:t>Colonial Kids</a:t>
            </a:r>
            <a:endParaRPr lang="en-US" sz="3600" b="1" dirty="0">
              <a:solidFill>
                <a:schemeClr val="accent6">
                  <a:lumMod val="20000"/>
                  <a:lumOff val="80000"/>
                </a:schemeClr>
              </a:solidFill>
              <a:effectLst>
                <a:outerShdw blurRad="38100" dist="38100" dir="2700000" algn="tl">
                  <a:srgbClr val="000000">
                    <a:alpha val="43137"/>
                  </a:srgbClr>
                </a:outerShdw>
              </a:effectLst>
              <a:latin typeface="Candara" pitchFamily="34" charset="0"/>
              <a:ea typeface="+mj-lt"/>
              <a:cs typeface="+mj-lt"/>
            </a:endParaRPr>
          </a:p>
        </p:txBody>
      </p:sp>
      <p:pic>
        <p:nvPicPr>
          <p:cNvPr id="3" name="Pictur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412162" y="1219200"/>
            <a:ext cx="2685256" cy="402285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34962" y="228600"/>
            <a:ext cx="4267200" cy="533400"/>
          </a:xfrm>
        </p:spPr>
        <p:txBody>
          <a:bodyPr>
            <a:noAutofit/>
          </a:bodyPr>
          <a:lstStyle/>
          <a:p>
            <a:pPr algn="l" eaLnBrk="1" fontAlgn="auto" hangingPunct="1">
              <a:spcBef>
                <a:spcPts val="0"/>
              </a:spcBef>
              <a:spcAft>
                <a:spcPts val="0"/>
              </a:spcAft>
              <a:defRPr/>
            </a:pPr>
            <a:r>
              <a:rPr sz="2800">
                <a:solidFill>
                  <a:schemeClr val="tx2">
                    <a:shade val="85000"/>
                    <a:satMod val="150000"/>
                  </a:schemeClr>
                </a:solidFill>
              </a:rPr>
              <a:t>2. Information Sources</a:t>
            </a:r>
          </a:p>
        </p:txBody>
      </p:sp>
      <p:sp>
        <p:nvSpPr>
          <p:cNvPr id="4099" name="Rectangle 4"/>
          <p:cNvSpPr>
            <a:spLocks noGrp="1" noChangeArrowheads="1"/>
          </p:cNvSpPr>
          <p:nvPr>
            <p:ph type="body" sz="half" idx="1"/>
          </p:nvPr>
        </p:nvSpPr>
        <p:spPr>
          <a:xfrm>
            <a:off x="487363" y="914400"/>
            <a:ext cx="6477000" cy="5638800"/>
          </a:xfrm>
          <a:noFill/>
        </p:spPr>
        <p:txBody>
          <a:bodyPr/>
          <a:lstStyle/>
          <a:p>
            <a:pPr marL="0" indent="0">
              <a:buNone/>
            </a:pPr>
            <a:r>
              <a:rPr lang="en-US" sz="2400" dirty="0"/>
              <a:t>In order to answer your research question, search these sources to learn more about the lives of children during colonial times.  </a:t>
            </a:r>
          </a:p>
          <a:p>
            <a:pPr>
              <a:lnSpc>
                <a:spcPct val="90000"/>
              </a:lnSpc>
              <a:buFontTx/>
              <a:buNone/>
            </a:pPr>
            <a:endParaRPr lang="en-US" sz="1800" dirty="0" smtClean="0"/>
          </a:p>
          <a:p>
            <a:pPr>
              <a:lnSpc>
                <a:spcPct val="90000"/>
              </a:lnSpc>
              <a:buFontTx/>
              <a:buNone/>
            </a:pPr>
            <a:endParaRPr lang="en-US" sz="1800" dirty="0" smtClean="0"/>
          </a:p>
          <a:p>
            <a:pPr>
              <a:lnSpc>
                <a:spcPct val="90000"/>
              </a:lnSpc>
              <a:buFontTx/>
              <a:buNone/>
            </a:pPr>
            <a:endParaRPr lang="en-US" sz="2000" dirty="0" smtClean="0"/>
          </a:p>
        </p:txBody>
      </p:sp>
      <p:sp>
        <p:nvSpPr>
          <p:cNvPr id="6157" name="Rectangle 13"/>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3" action="ppaction://hlinksldjump"/>
              </a:rPr>
              <a:t>1</a:t>
            </a:r>
            <a:endParaRPr lang="en-US" sz="2000" b="1" dirty="0">
              <a:effectLst>
                <a:outerShdw blurRad="38100" dist="38100" dir="2700000" algn="tl">
                  <a:srgbClr val="C0C0C0"/>
                </a:outerShdw>
              </a:effectLst>
            </a:endParaRPr>
          </a:p>
        </p:txBody>
      </p:sp>
      <p:sp>
        <p:nvSpPr>
          <p:cNvPr id="6158" name="Rectangle 14"/>
          <p:cNvSpPr>
            <a:spLocks noChangeArrowheads="1"/>
          </p:cNvSpPr>
          <p:nvPr/>
        </p:nvSpPr>
        <p:spPr bwMode="auto">
          <a:xfrm>
            <a:off x="815340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4" action="ppaction://hlinksldjump"/>
              </a:rPr>
              <a:t>2</a:t>
            </a:r>
            <a:endParaRPr lang="en-US" sz="2000" b="1" dirty="0">
              <a:effectLst>
                <a:outerShdw blurRad="38100" dist="38100" dir="2700000" algn="tl">
                  <a:srgbClr val="FFFFFF"/>
                </a:outerShdw>
              </a:effectLst>
            </a:endParaRPr>
          </a:p>
        </p:txBody>
      </p:sp>
      <p:sp>
        <p:nvSpPr>
          <p:cNvPr id="6159" name="Rectangle 15"/>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5" action="ppaction://hlinksldjump"/>
              </a:rPr>
              <a:t>3</a:t>
            </a:r>
            <a:endParaRPr lang="en-US" sz="2000" b="1" dirty="0">
              <a:effectLst>
                <a:outerShdw blurRad="38100" dist="38100" dir="2700000" algn="tl">
                  <a:srgbClr val="C0C0C0"/>
                </a:outerShdw>
              </a:effectLst>
            </a:endParaRPr>
          </a:p>
        </p:txBody>
      </p:sp>
      <p:sp>
        <p:nvSpPr>
          <p:cNvPr id="6160" name="Rectangle 16"/>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6" action="ppaction://hlinksldjump"/>
              </a:rPr>
              <a:t>6</a:t>
            </a:r>
            <a:endParaRPr lang="en-US" sz="2000" b="1" dirty="0">
              <a:effectLst>
                <a:outerShdw blurRad="38100" dist="38100" dir="2700000" algn="tl">
                  <a:srgbClr val="C0C0C0"/>
                </a:outerShdw>
              </a:effectLst>
            </a:endParaRPr>
          </a:p>
        </p:txBody>
      </p:sp>
      <p:sp>
        <p:nvSpPr>
          <p:cNvPr id="6161" name="Rectangle 17"/>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7" action="ppaction://hlinksldjump"/>
              </a:rPr>
              <a:t>5</a:t>
            </a:r>
            <a:endParaRPr lang="en-US" sz="2000" b="1" dirty="0">
              <a:effectLst>
                <a:outerShdw blurRad="38100" dist="38100" dir="2700000" algn="tl">
                  <a:srgbClr val="C0C0C0"/>
                </a:outerShdw>
              </a:effectLst>
            </a:endParaRPr>
          </a:p>
        </p:txBody>
      </p:sp>
      <p:sp>
        <p:nvSpPr>
          <p:cNvPr id="6162" name="Rectangle 18"/>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8" action="ppaction://hlinksldjump"/>
              </a:rPr>
              <a:t>4</a:t>
            </a:r>
            <a:endParaRPr lang="en-US" sz="2000" b="1" dirty="0">
              <a:effectLst>
                <a:outerShdw blurRad="38100" dist="38100" dir="2700000" algn="tl">
                  <a:srgbClr val="C0C0C0"/>
                </a:outerShdw>
              </a:effectLst>
            </a:endParaRPr>
          </a:p>
        </p:txBody>
      </p:sp>
      <p:sp>
        <p:nvSpPr>
          <p:cNvPr id="6163" name="AutoShape 19"/>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pic>
        <p:nvPicPr>
          <p:cNvPr id="4111" name="Picture 15" descr="C:\Users\kbanks\AppData\Local\Microsoft\Windows\Temporary Internet Files\Content.IE5\HEEY113K\MC900441361[1].png">
            <a:hlinkClick r:id="rId9"/>
          </p:cNvPr>
          <p:cNvPicPr>
            <a:picLocks noChangeAspect="1" noChangeArrowheads="1"/>
          </p:cNvPicPr>
          <p:nvPr/>
        </p:nvPicPr>
        <p:blipFill>
          <a:blip r:embed="rId10" cstate="print"/>
          <a:srcRect/>
          <a:stretch>
            <a:fillRect/>
          </a:stretch>
        </p:blipFill>
        <p:spPr bwMode="auto">
          <a:xfrm rot="757947">
            <a:off x="4428881" y="6341274"/>
            <a:ext cx="400245" cy="375893"/>
          </a:xfrm>
          <a:prstGeom prst="rect">
            <a:avLst/>
          </a:prstGeom>
          <a:noFill/>
          <a:ln w="9525">
            <a:noFill/>
            <a:miter lim="800000"/>
            <a:headEnd/>
            <a:tailEnd/>
          </a:ln>
          <a:effectLst>
            <a:glow rad="63500">
              <a:schemeClr val="accent3">
                <a:satMod val="175000"/>
                <a:alpha val="40000"/>
              </a:schemeClr>
            </a:glow>
          </a:effectLst>
        </p:spPr>
      </p:pic>
      <p:pic>
        <p:nvPicPr>
          <p:cNvPr id="14" name="Picture 13" descr="C:\Users\kbanks\AppData\Local\Microsoft\Windows\Temporary Internet Files\Content.IE5\HEEY113K\MC900441361[1].png">
            <a:hlinkClick r:id="rId11"/>
          </p:cNvPr>
          <p:cNvPicPr>
            <a:picLocks noChangeAspect="1" noChangeArrowheads="1"/>
          </p:cNvPicPr>
          <p:nvPr/>
        </p:nvPicPr>
        <p:blipFill>
          <a:blip r:embed="rId12" cstate="print">
            <a:duotone>
              <a:prstClr val="black"/>
              <a:schemeClr val="tx2">
                <a:tint val="45000"/>
                <a:satMod val="400000"/>
              </a:schemeClr>
            </a:duotone>
          </a:blip>
          <a:srcRect/>
          <a:stretch>
            <a:fillRect/>
          </a:stretch>
        </p:blipFill>
        <p:spPr bwMode="auto">
          <a:xfrm rot="20492769">
            <a:off x="6587042" y="3897725"/>
            <a:ext cx="415653" cy="364346"/>
          </a:xfrm>
          <a:prstGeom prst="rect">
            <a:avLst/>
          </a:prstGeom>
          <a:noFill/>
          <a:ln>
            <a:noFill/>
          </a:ln>
          <a:effectLst>
            <a:glow rad="63500">
              <a:schemeClr val="accent5">
                <a:satMod val="175000"/>
                <a:alpha val="40000"/>
              </a:schemeClr>
            </a:glow>
          </a:effectLst>
        </p:spPr>
      </p:pic>
      <p:sp>
        <p:nvSpPr>
          <p:cNvPr id="13" name="TextBox 12"/>
          <p:cNvSpPr txBox="1"/>
          <p:nvPr/>
        </p:nvSpPr>
        <p:spPr>
          <a:xfrm>
            <a:off x="8447790" y="5029200"/>
            <a:ext cx="3012372" cy="276999"/>
          </a:xfrm>
          <a:prstGeom prst="rect">
            <a:avLst/>
          </a:prstGeom>
          <a:noFill/>
        </p:spPr>
        <p:txBody>
          <a:bodyPr wrap="square" rtlCol="0">
            <a:spAutoFit/>
          </a:bodyPr>
          <a:lstStyle/>
          <a:p>
            <a:r>
              <a:rPr lang="en-US" sz="1200" dirty="0" smtClean="0">
                <a:latin typeface="Candara" pitchFamily="34" charset="0"/>
              </a:rPr>
              <a:t>Image Source: Clipart.com by subscription</a:t>
            </a:r>
            <a:endParaRPr lang="en-US" sz="1200" dirty="0">
              <a:latin typeface="Candara" pitchFamily="34" charset="0"/>
            </a:endParaRPr>
          </a:p>
        </p:txBody>
      </p:sp>
      <p:pic>
        <p:nvPicPr>
          <p:cNvPr id="16" name="Picture 15" descr="C:\Users\kbanks\AppData\Local\Microsoft\Windows\Temporary Internet Files\Content.IE5\HEEY113K\MC900441361[1].png">
            <a:hlinkClick r:id="rId9"/>
          </p:cNvPr>
          <p:cNvPicPr>
            <a:picLocks noChangeAspect="1" noChangeArrowheads="1"/>
          </p:cNvPicPr>
          <p:nvPr/>
        </p:nvPicPr>
        <p:blipFill>
          <a:blip r:embed="rId10" cstate="print"/>
          <a:srcRect/>
          <a:stretch>
            <a:fillRect/>
          </a:stretch>
        </p:blipFill>
        <p:spPr bwMode="auto">
          <a:xfrm rot="757947">
            <a:off x="4516042" y="2869090"/>
            <a:ext cx="413996" cy="388808"/>
          </a:xfrm>
          <a:prstGeom prst="rect">
            <a:avLst/>
          </a:prstGeom>
          <a:noFill/>
          <a:ln w="9525">
            <a:noFill/>
            <a:miter lim="800000"/>
            <a:headEnd/>
            <a:tailEnd/>
          </a:ln>
          <a:effectLst>
            <a:glow rad="63500">
              <a:schemeClr val="accent3">
                <a:satMod val="175000"/>
                <a:alpha val="40000"/>
              </a:schemeClr>
            </a:glow>
          </a:effectLst>
        </p:spPr>
      </p:pic>
      <p:pic>
        <p:nvPicPr>
          <p:cNvPr id="17" name="Picture 16" descr="C:\Users\kbanks\AppData\Local\Microsoft\Windows\Temporary Internet Files\Content.IE5\HEEY113K\MC900441361[1].png">
            <a:hlinkClick r:id="rId11"/>
          </p:cNvPr>
          <p:cNvPicPr>
            <a:picLocks noChangeAspect="1" noChangeArrowheads="1"/>
          </p:cNvPicPr>
          <p:nvPr/>
        </p:nvPicPr>
        <p:blipFill>
          <a:blip r:embed="rId12" cstate="print">
            <a:duotone>
              <a:prstClr val="black"/>
              <a:schemeClr val="tx2">
                <a:tint val="45000"/>
                <a:satMod val="400000"/>
              </a:schemeClr>
            </a:duotone>
          </a:blip>
          <a:srcRect/>
          <a:stretch>
            <a:fillRect/>
          </a:stretch>
        </p:blipFill>
        <p:spPr bwMode="auto">
          <a:xfrm rot="20492769">
            <a:off x="6252423" y="5241720"/>
            <a:ext cx="442925" cy="388251"/>
          </a:xfrm>
          <a:prstGeom prst="rect">
            <a:avLst/>
          </a:prstGeom>
          <a:noFill/>
          <a:ln>
            <a:noFill/>
          </a:ln>
          <a:effectLst>
            <a:glow rad="63500">
              <a:schemeClr val="accent5">
                <a:satMod val="175000"/>
                <a:alpha val="40000"/>
              </a:schemeClr>
            </a:glow>
          </a:effectLst>
        </p:spPr>
      </p:pic>
      <p:pic>
        <p:nvPicPr>
          <p:cNvPr id="18" name="Picture 17" descr="C:\Users\kbanks\AppData\Local\Microsoft\Windows\Temporary Internet Files\Content.IE5\HEEY113K\MC900441361[1].png">
            <a:hlinkClick r:id="rId11"/>
          </p:cNvPr>
          <p:cNvPicPr>
            <a:picLocks noChangeAspect="1" noChangeArrowheads="1"/>
          </p:cNvPicPr>
          <p:nvPr/>
        </p:nvPicPr>
        <p:blipFill>
          <a:blip r:embed="rId12" cstate="print">
            <a:duotone>
              <a:prstClr val="black"/>
              <a:schemeClr val="tx2">
                <a:tint val="45000"/>
                <a:satMod val="400000"/>
              </a:schemeClr>
            </a:duotone>
          </a:blip>
          <a:srcRect/>
          <a:stretch>
            <a:fillRect/>
          </a:stretch>
        </p:blipFill>
        <p:spPr bwMode="auto">
          <a:xfrm rot="20492769">
            <a:off x="5711946" y="2159583"/>
            <a:ext cx="374823" cy="328556"/>
          </a:xfrm>
          <a:prstGeom prst="rect">
            <a:avLst/>
          </a:prstGeom>
          <a:noFill/>
          <a:ln>
            <a:noFill/>
          </a:ln>
          <a:effectLst>
            <a:glow rad="63500">
              <a:schemeClr val="accent5">
                <a:satMod val="175000"/>
                <a:alpha val="40000"/>
              </a:schemeClr>
            </a:glow>
          </a:effectLst>
        </p:spPr>
      </p:pic>
      <p:pic>
        <p:nvPicPr>
          <p:cNvPr id="19" name="Picture 18" descr="C:\Users\kbanks\AppData\Local\Microsoft\Windows\Temporary Internet Files\Content.IE5\HEEY113K\MC900441361[1].png">
            <a:hlinkClick r:id="rId11"/>
          </p:cNvPr>
          <p:cNvPicPr>
            <a:picLocks noChangeAspect="1" noChangeArrowheads="1"/>
          </p:cNvPicPr>
          <p:nvPr/>
        </p:nvPicPr>
        <p:blipFill>
          <a:blip r:embed="rId12" cstate="print">
            <a:duotone>
              <a:prstClr val="black"/>
              <a:schemeClr val="tx2">
                <a:tint val="45000"/>
                <a:satMod val="400000"/>
              </a:schemeClr>
            </a:duotone>
          </a:blip>
          <a:srcRect/>
          <a:stretch>
            <a:fillRect/>
          </a:stretch>
        </p:blipFill>
        <p:spPr bwMode="auto">
          <a:xfrm rot="20492769">
            <a:off x="4806449" y="3664252"/>
            <a:ext cx="402412" cy="352739"/>
          </a:xfrm>
          <a:prstGeom prst="rect">
            <a:avLst/>
          </a:prstGeom>
          <a:noFill/>
          <a:ln>
            <a:noFill/>
          </a:ln>
          <a:effectLst>
            <a:glow rad="63500">
              <a:schemeClr val="accent5">
                <a:satMod val="175000"/>
                <a:alpha val="40000"/>
              </a:schemeClr>
            </a:glow>
          </a:effectLst>
        </p:spPr>
      </p:pic>
      <p:pic>
        <p:nvPicPr>
          <p:cNvPr id="20" name="Picture 19" descr="C:\Users\kbanks\AppData\Local\Microsoft\Windows\Temporary Internet Files\Content.IE5\HEEY113K\MC900441361[1].png">
            <a:hlinkClick r:id="rId11"/>
          </p:cNvPr>
          <p:cNvPicPr>
            <a:picLocks noChangeAspect="1" noChangeArrowheads="1"/>
          </p:cNvPicPr>
          <p:nvPr/>
        </p:nvPicPr>
        <p:blipFill>
          <a:blip r:embed="rId12" cstate="print">
            <a:duotone>
              <a:prstClr val="black"/>
              <a:schemeClr val="tx2">
                <a:tint val="45000"/>
                <a:satMod val="400000"/>
              </a:schemeClr>
            </a:duotone>
          </a:blip>
          <a:srcRect/>
          <a:stretch>
            <a:fillRect/>
          </a:stretch>
        </p:blipFill>
        <p:spPr bwMode="auto">
          <a:xfrm rot="20492769">
            <a:off x="4876820" y="4944709"/>
            <a:ext cx="407571" cy="357261"/>
          </a:xfrm>
          <a:prstGeom prst="rect">
            <a:avLst/>
          </a:prstGeom>
          <a:noFill/>
          <a:ln>
            <a:noFill/>
          </a:ln>
          <a:effectLst>
            <a:glow rad="63500">
              <a:schemeClr val="accent5">
                <a:satMod val="175000"/>
                <a:alpha val="40000"/>
              </a:schemeClr>
            </a:glow>
          </a:effectLst>
        </p:spPr>
      </p:pic>
      <p:pic>
        <p:nvPicPr>
          <p:cNvPr id="21" name="Picture 20" descr="C:\Users\kbanks\AppData\Local\Microsoft\Windows\Temporary Internet Files\Content.IE5\HEEY113K\MC900441361[1].png">
            <a:hlinkClick r:id="rId11"/>
          </p:cNvPr>
          <p:cNvPicPr>
            <a:picLocks noChangeAspect="1" noChangeArrowheads="1"/>
          </p:cNvPicPr>
          <p:nvPr/>
        </p:nvPicPr>
        <p:blipFill>
          <a:blip r:embed="rId12" cstate="print">
            <a:duotone>
              <a:prstClr val="black"/>
              <a:schemeClr val="tx2">
                <a:tint val="45000"/>
                <a:satMod val="400000"/>
              </a:schemeClr>
            </a:duotone>
          </a:blip>
          <a:srcRect/>
          <a:stretch>
            <a:fillRect/>
          </a:stretch>
        </p:blipFill>
        <p:spPr bwMode="auto">
          <a:xfrm rot="20492769">
            <a:off x="5252735" y="5916712"/>
            <a:ext cx="380664" cy="333676"/>
          </a:xfrm>
          <a:prstGeom prst="rect">
            <a:avLst/>
          </a:prstGeom>
          <a:noFill/>
          <a:ln>
            <a:noFill/>
          </a:ln>
          <a:effectLst>
            <a:glow rad="63500">
              <a:schemeClr val="accent5">
                <a:satMod val="175000"/>
                <a:alpha val="40000"/>
              </a:schemeClr>
            </a:glow>
          </a:effectLst>
        </p:spPr>
      </p:pic>
      <p:pic>
        <p:nvPicPr>
          <p:cNvPr id="22" name="Picture 21" descr="C:\Users\kbanks\AppData\Local\Microsoft\Windows\Temporary Internet Files\Content.IE5\HEEY113K\MC900441361[1].png">
            <a:hlinkClick r:id="rId11"/>
          </p:cNvPr>
          <p:cNvPicPr>
            <a:picLocks noChangeAspect="1" noChangeArrowheads="1"/>
          </p:cNvPicPr>
          <p:nvPr/>
        </p:nvPicPr>
        <p:blipFill>
          <a:blip r:embed="rId12" cstate="print">
            <a:duotone>
              <a:prstClr val="black"/>
              <a:schemeClr val="tx2">
                <a:tint val="45000"/>
                <a:satMod val="400000"/>
              </a:schemeClr>
            </a:duotone>
          </a:blip>
          <a:srcRect/>
          <a:stretch>
            <a:fillRect/>
          </a:stretch>
        </p:blipFill>
        <p:spPr bwMode="auto">
          <a:xfrm rot="20492769">
            <a:off x="5952765" y="4661968"/>
            <a:ext cx="438046" cy="383975"/>
          </a:xfrm>
          <a:prstGeom prst="rect">
            <a:avLst/>
          </a:prstGeom>
          <a:noFill/>
          <a:ln>
            <a:noFill/>
          </a:ln>
          <a:effectLst>
            <a:glow rad="63500">
              <a:schemeClr val="accent5">
                <a:satMod val="175000"/>
                <a:alpha val="40000"/>
              </a:schemeClr>
            </a:glow>
          </a:effectLst>
        </p:spPr>
      </p:pic>
      <p:graphicFrame>
        <p:nvGraphicFramePr>
          <p:cNvPr id="3" name="Table 2"/>
          <p:cNvGraphicFramePr>
            <a:graphicFrameLocks noGrp="1"/>
          </p:cNvGraphicFramePr>
          <p:nvPr>
            <p:extLst>
              <p:ext uri="{D42A27DB-BD31-4B8C-83A1-F6EECF244321}">
                <p14:modId xmlns:p14="http://schemas.microsoft.com/office/powerpoint/2010/main" val="181614099"/>
              </p:ext>
            </p:extLst>
          </p:nvPr>
        </p:nvGraphicFramePr>
        <p:xfrm>
          <a:off x="334962" y="2135313"/>
          <a:ext cx="7385983" cy="4519479"/>
        </p:xfrm>
        <a:graphic>
          <a:graphicData uri="http://schemas.openxmlformats.org/drawingml/2006/table">
            <a:tbl>
              <a:tblPr firstRow="1" bandRow="1">
                <a:tableStyleId>{5C22544A-7EE6-4342-B048-85BDC9FD1C3A}</a:tableStyleId>
              </a:tblPr>
              <a:tblGrid>
                <a:gridCol w="1931875"/>
                <a:gridCol w="5454108"/>
              </a:tblGrid>
              <a:tr h="11886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n>
                            <a:noFill/>
                          </a:ln>
                          <a:solidFill>
                            <a:schemeClr val="tx1"/>
                          </a:solidFill>
                        </a:rPr>
                        <a:t>Colonial</a:t>
                      </a:r>
                      <a:r>
                        <a:rPr lang="en-US" sz="2000" b="1" baseline="0" dirty="0" smtClean="0">
                          <a:ln>
                            <a:noFill/>
                          </a:ln>
                          <a:solidFill>
                            <a:schemeClr val="tx1"/>
                          </a:solidFill>
                        </a:rPr>
                        <a:t> Clothing for Kids</a:t>
                      </a:r>
                      <a:endParaRPr lang="en-US" sz="2000" b="1" dirty="0" smtClean="0">
                        <a:ln>
                          <a:noFill/>
                        </a:ln>
                        <a:solidFill>
                          <a:schemeClr val="tx1"/>
                        </a:solidFill>
                      </a:endParaRPr>
                    </a:p>
                  </a:txBody>
                  <a:tcPr>
                    <a:solidFill>
                      <a:schemeClr val="accent1"/>
                    </a:solidFill>
                  </a:tcPr>
                </a:tc>
                <a:tc>
                  <a:txBody>
                    <a:bodyPr/>
                    <a:lstStyle/>
                    <a:p>
                      <a:r>
                        <a:rPr lang="en-US" sz="2000" b="0" dirty="0" smtClean="0">
                          <a:ln>
                            <a:noFill/>
                          </a:ln>
                          <a:solidFill>
                            <a:schemeClr val="accent6">
                              <a:lumMod val="50000"/>
                            </a:schemeClr>
                          </a:solidFill>
                          <a:hlinkClick r:id="rId13"/>
                        </a:rPr>
                        <a:t>World Book Student</a:t>
                      </a:r>
                      <a:r>
                        <a:rPr lang="en-US" sz="2000" b="0" baseline="0" dirty="0" smtClean="0">
                          <a:ln>
                            <a:noFill/>
                          </a:ln>
                          <a:solidFill>
                            <a:schemeClr val="accent6">
                              <a:lumMod val="50000"/>
                            </a:schemeClr>
                          </a:solidFill>
                          <a:hlinkClick r:id="rId13"/>
                        </a:rPr>
                        <a:t> – Clothing</a:t>
                      </a:r>
                      <a:endParaRPr lang="en-US" sz="2000" b="0" baseline="0" dirty="0" smtClean="0">
                        <a:ln>
                          <a:noFill/>
                        </a:ln>
                        <a:solidFill>
                          <a:schemeClr val="accent6">
                            <a:lumMod val="50000"/>
                          </a:schemeClr>
                        </a:solidFill>
                      </a:endParaRPr>
                    </a:p>
                    <a:p>
                      <a:r>
                        <a:rPr lang="en-US" sz="2000" b="0" baseline="0" dirty="0" smtClean="0">
                          <a:ln>
                            <a:noFill/>
                          </a:ln>
                          <a:solidFill>
                            <a:schemeClr val="accent6">
                              <a:lumMod val="50000"/>
                            </a:schemeClr>
                          </a:solidFill>
                          <a:hlinkClick r:id="rId14"/>
                        </a:rPr>
                        <a:t>Dear America Scrapbook – Clothing</a:t>
                      </a:r>
                      <a:endParaRPr lang="en-US" sz="2000" b="0" baseline="0" dirty="0" smtClean="0">
                        <a:ln>
                          <a:noFill/>
                        </a:ln>
                        <a:solidFill>
                          <a:schemeClr val="accent6">
                            <a:lumMod val="50000"/>
                          </a:schemeClr>
                        </a:solidFill>
                      </a:endParaRPr>
                    </a:p>
                    <a:p>
                      <a:r>
                        <a:rPr lang="en-US" sz="2000" b="0" baseline="0" dirty="0" smtClean="0">
                          <a:ln>
                            <a:noFill/>
                          </a:ln>
                          <a:solidFill>
                            <a:schemeClr val="accent6">
                              <a:lumMod val="50000"/>
                            </a:schemeClr>
                          </a:solidFill>
                          <a:hlinkClick r:id="rId15"/>
                        </a:rPr>
                        <a:t>Children’s Clothing</a:t>
                      </a:r>
                      <a:endParaRPr lang="en-US" sz="2000" b="0" dirty="0" smtClean="0">
                        <a:ln>
                          <a:noFill/>
                        </a:ln>
                        <a:solidFill>
                          <a:schemeClr val="accent6">
                            <a:lumMod val="50000"/>
                          </a:schemeClr>
                        </a:solidFill>
                      </a:endParaRPr>
                    </a:p>
                  </a:txBody>
                  <a:tcPr>
                    <a:solidFill>
                      <a:schemeClr val="accent1">
                        <a:alpha val="40000"/>
                      </a:schemeClr>
                    </a:solidFill>
                  </a:tcPr>
                </a:tc>
              </a:tr>
              <a:tr h="13149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n>
                            <a:noFill/>
                          </a:ln>
                          <a:solidFill>
                            <a:schemeClr val="tx1"/>
                          </a:solidFill>
                        </a:rPr>
                        <a:t>Colonial Schools</a:t>
                      </a:r>
                    </a:p>
                  </a:txBody>
                  <a:tcPr>
                    <a:solidFill>
                      <a:schemeClr val="accent1"/>
                    </a:solidFill>
                  </a:tcPr>
                </a:tc>
                <a:tc>
                  <a:txBody>
                    <a:bodyPr/>
                    <a:lstStyle/>
                    <a:p>
                      <a:r>
                        <a:rPr lang="en-US" sz="2000" b="0" dirty="0" smtClean="0">
                          <a:ln>
                            <a:noFill/>
                          </a:ln>
                          <a:solidFill>
                            <a:schemeClr val="accent6">
                              <a:lumMod val="50000"/>
                            </a:schemeClr>
                          </a:solidFill>
                          <a:hlinkClick r:id="rId16"/>
                        </a:rPr>
                        <a:t>World Book</a:t>
                      </a:r>
                      <a:r>
                        <a:rPr lang="en-US" sz="2000" b="0" baseline="0" dirty="0" smtClean="0">
                          <a:ln>
                            <a:noFill/>
                          </a:ln>
                          <a:solidFill>
                            <a:schemeClr val="accent6">
                              <a:lumMod val="50000"/>
                            </a:schemeClr>
                          </a:solidFill>
                          <a:hlinkClick r:id="rId16"/>
                        </a:rPr>
                        <a:t> Student – Colonial Education</a:t>
                      </a:r>
                      <a:endParaRPr lang="en-US" sz="2000" b="0" baseline="0" dirty="0" smtClean="0">
                        <a:ln>
                          <a:noFill/>
                        </a:ln>
                        <a:solidFill>
                          <a:schemeClr val="accent6">
                            <a:lumMod val="50000"/>
                          </a:schemeClr>
                        </a:solidFill>
                      </a:endParaRPr>
                    </a:p>
                    <a:p>
                      <a:r>
                        <a:rPr lang="en-US" sz="2000" b="0" baseline="0" dirty="0" smtClean="0">
                          <a:ln>
                            <a:noFill/>
                          </a:ln>
                          <a:solidFill>
                            <a:schemeClr val="accent6">
                              <a:lumMod val="50000"/>
                            </a:schemeClr>
                          </a:solidFill>
                          <a:hlinkClick r:id="rId17"/>
                        </a:rPr>
                        <a:t>Social Studies for Kids</a:t>
                      </a:r>
                      <a:endParaRPr lang="en-US" sz="2000" b="0" baseline="0" dirty="0" smtClean="0">
                        <a:ln>
                          <a:noFill/>
                        </a:ln>
                        <a:solidFill>
                          <a:schemeClr val="accent6">
                            <a:lumMod val="50000"/>
                          </a:schemeClr>
                        </a:solidFill>
                      </a:endParaRPr>
                    </a:p>
                    <a:p>
                      <a:r>
                        <a:rPr lang="en-US" sz="2000" b="0" baseline="0" dirty="0" smtClean="0">
                          <a:ln>
                            <a:noFill/>
                          </a:ln>
                          <a:solidFill>
                            <a:schemeClr val="accent6">
                              <a:lumMod val="50000"/>
                            </a:schemeClr>
                          </a:solidFill>
                          <a:hlinkClick r:id="rId18"/>
                        </a:rPr>
                        <a:t>Noah Webster House – Colonial Schools</a:t>
                      </a:r>
                      <a:endParaRPr lang="en-US" sz="2000" b="0" baseline="0" dirty="0" smtClean="0">
                        <a:ln>
                          <a:noFill/>
                        </a:ln>
                        <a:solidFill>
                          <a:schemeClr val="accent6">
                            <a:lumMod val="50000"/>
                          </a:schemeClr>
                        </a:solidFill>
                      </a:endParaRPr>
                    </a:p>
                  </a:txBody>
                  <a:tcPr>
                    <a:solidFill>
                      <a:schemeClr val="accent1">
                        <a:alpha val="40000"/>
                      </a:schemeClr>
                    </a:solidFill>
                  </a:tcPr>
                </a:tc>
              </a:tr>
              <a:tr h="13149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n>
                            <a:noFill/>
                          </a:ln>
                          <a:solidFill>
                            <a:schemeClr val="tx1"/>
                          </a:solidFill>
                        </a:rPr>
                        <a:t>Colonial Recreation </a:t>
                      </a:r>
                    </a:p>
                  </a:txBody>
                  <a:tcPr>
                    <a:solidFill>
                      <a:schemeClr val="accent1"/>
                    </a:solidFill>
                  </a:tcPr>
                </a:tc>
                <a:tc>
                  <a:txBody>
                    <a:bodyPr/>
                    <a:lstStyle/>
                    <a:p>
                      <a:r>
                        <a:rPr lang="en-US" sz="2000" b="0" dirty="0" smtClean="0">
                          <a:ln>
                            <a:noFill/>
                          </a:ln>
                          <a:solidFill>
                            <a:schemeClr val="accent6">
                              <a:lumMod val="50000"/>
                            </a:schemeClr>
                          </a:solidFill>
                          <a:hlinkClick r:id="rId19"/>
                        </a:rPr>
                        <a:t>World Book Student – Recreation</a:t>
                      </a:r>
                      <a:endParaRPr lang="en-US" sz="2000" b="0" dirty="0" smtClean="0">
                        <a:ln>
                          <a:noFill/>
                        </a:ln>
                        <a:solidFill>
                          <a:schemeClr val="accent6">
                            <a:lumMod val="50000"/>
                          </a:schemeClr>
                        </a:solidFill>
                      </a:endParaRPr>
                    </a:p>
                    <a:p>
                      <a:r>
                        <a:rPr lang="en-US" sz="2000" b="0" dirty="0" smtClean="0">
                          <a:ln>
                            <a:noFill/>
                          </a:ln>
                          <a:solidFill>
                            <a:schemeClr val="accent6">
                              <a:lumMod val="50000"/>
                            </a:schemeClr>
                          </a:solidFill>
                          <a:hlinkClick r:id="rId20"/>
                        </a:rPr>
                        <a:t>Social Studies</a:t>
                      </a:r>
                      <a:r>
                        <a:rPr lang="en-US" sz="2000" b="0" baseline="0" dirty="0" smtClean="0">
                          <a:ln>
                            <a:noFill/>
                          </a:ln>
                          <a:solidFill>
                            <a:schemeClr val="accent6">
                              <a:lumMod val="50000"/>
                            </a:schemeClr>
                          </a:solidFill>
                          <a:hlinkClick r:id="rId20"/>
                        </a:rPr>
                        <a:t> for Kids</a:t>
                      </a:r>
                      <a:endParaRPr lang="en-US" sz="2000" b="0" baseline="0" dirty="0" smtClean="0">
                        <a:ln>
                          <a:noFill/>
                        </a:ln>
                        <a:solidFill>
                          <a:schemeClr val="accent6">
                            <a:lumMod val="50000"/>
                          </a:schemeClr>
                        </a:solidFill>
                      </a:endParaRPr>
                    </a:p>
                    <a:p>
                      <a:r>
                        <a:rPr lang="en-US" sz="2000" b="0" baseline="0" dirty="0" smtClean="0">
                          <a:ln>
                            <a:noFill/>
                          </a:ln>
                          <a:solidFill>
                            <a:schemeClr val="accent6">
                              <a:lumMod val="50000"/>
                            </a:schemeClr>
                          </a:solidFill>
                          <a:hlinkClick r:id="rId21"/>
                        </a:rPr>
                        <a:t>Noah Webster House – Colonial Fun</a:t>
                      </a:r>
                      <a:endParaRPr lang="en-US" sz="2000" b="0" baseline="0" dirty="0" smtClean="0">
                        <a:ln>
                          <a:noFill/>
                        </a:ln>
                        <a:solidFill>
                          <a:schemeClr val="accent6">
                            <a:lumMod val="50000"/>
                          </a:schemeClr>
                        </a:solidFill>
                      </a:endParaRPr>
                    </a:p>
                  </a:txBody>
                  <a:tcPr>
                    <a:solidFill>
                      <a:schemeClr val="accent1">
                        <a:alpha val="40000"/>
                      </a:schemeClr>
                    </a:solidFill>
                  </a:tcPr>
                </a:tc>
              </a:tr>
              <a:tr h="5752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n>
                            <a:noFill/>
                          </a:ln>
                          <a:solidFill>
                            <a:schemeClr val="tx1"/>
                          </a:solidFill>
                        </a:rPr>
                        <a:t>Colonial Roles</a:t>
                      </a: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baseline="0" dirty="0" smtClean="0">
                          <a:ln>
                            <a:noFill/>
                          </a:ln>
                          <a:solidFill>
                            <a:schemeClr val="accent6">
                              <a:lumMod val="50000"/>
                            </a:schemeClr>
                          </a:solidFill>
                          <a:hlinkClick r:id="rId22"/>
                        </a:rPr>
                        <a:t>Role of Children on a Farm</a:t>
                      </a:r>
                      <a:endParaRPr lang="en-US" sz="2000" b="0" dirty="0" smtClean="0">
                        <a:ln>
                          <a:noFill/>
                        </a:ln>
                        <a:solidFill>
                          <a:schemeClr val="accent6">
                            <a:lumMod val="50000"/>
                          </a:schemeClr>
                        </a:solidFill>
                      </a:endParaRPr>
                    </a:p>
                    <a:p>
                      <a:r>
                        <a:rPr lang="en-US" sz="2000" b="0" dirty="0" smtClean="0">
                          <a:ln>
                            <a:noFill/>
                          </a:ln>
                          <a:solidFill>
                            <a:schemeClr val="accent6">
                              <a:lumMod val="50000"/>
                            </a:schemeClr>
                          </a:solidFill>
                          <a:hlinkClick r:id="rId23"/>
                        </a:rPr>
                        <a:t>Colonial Teenagers</a:t>
                      </a:r>
                      <a:endParaRPr lang="en-US" sz="2000" b="0" dirty="0" smtClean="0">
                        <a:ln>
                          <a:noFill/>
                        </a:ln>
                        <a:solidFill>
                          <a:schemeClr val="accent6">
                            <a:lumMod val="50000"/>
                          </a:schemeClr>
                        </a:solidFill>
                      </a:endParaRPr>
                    </a:p>
                  </a:txBody>
                  <a:tcPr>
                    <a:solidFill>
                      <a:schemeClr val="accent1">
                        <a:alpha val="40000"/>
                      </a:schemeClr>
                    </a:solidFill>
                  </a:tcPr>
                </a:tc>
              </a:tr>
            </a:tbl>
          </a:graphicData>
        </a:graphic>
      </p:graphicFrame>
      <p:pic>
        <p:nvPicPr>
          <p:cNvPr id="25" name="Picture 24" descr="C:\Users\kbanks\AppData\Local\Microsoft\Windows\Temporary Internet Files\Content.IE5\HEEY113K\MC900441361[1].png">
            <a:hlinkClick r:id="rId11"/>
          </p:cNvPr>
          <p:cNvPicPr>
            <a:picLocks noChangeAspect="1" noChangeArrowheads="1"/>
          </p:cNvPicPr>
          <p:nvPr/>
        </p:nvPicPr>
        <p:blipFill>
          <a:blip r:embed="rId12" cstate="print">
            <a:duotone>
              <a:prstClr val="black"/>
              <a:schemeClr val="tx2">
                <a:tint val="45000"/>
                <a:satMod val="400000"/>
              </a:schemeClr>
            </a:duotone>
          </a:blip>
          <a:srcRect/>
          <a:stretch>
            <a:fillRect/>
          </a:stretch>
        </p:blipFill>
        <p:spPr bwMode="auto">
          <a:xfrm rot="20492769">
            <a:off x="6214152" y="2594177"/>
            <a:ext cx="374823" cy="328556"/>
          </a:xfrm>
          <a:prstGeom prst="rect">
            <a:avLst/>
          </a:prstGeom>
          <a:noFill/>
          <a:ln>
            <a:noFill/>
          </a:ln>
          <a:effectLst>
            <a:glow rad="63500">
              <a:schemeClr val="accent5">
                <a:satMod val="175000"/>
                <a:alpha val="40000"/>
              </a:schemeClr>
            </a:glow>
          </a:effectLst>
        </p:spPr>
      </p:pic>
      <p:pic>
        <p:nvPicPr>
          <p:cNvPr id="26" name="Picture 25" descr="C:\Users\kbanks\AppData\Local\Microsoft\Windows\Temporary Internet Files\Content.IE5\HEEY113K\MC900441361[1].png">
            <a:hlinkClick r:id="rId11"/>
          </p:cNvPr>
          <p:cNvPicPr>
            <a:picLocks noChangeAspect="1" noChangeArrowheads="1"/>
          </p:cNvPicPr>
          <p:nvPr/>
        </p:nvPicPr>
        <p:blipFill>
          <a:blip r:embed="rId12" cstate="print">
            <a:duotone>
              <a:prstClr val="black"/>
              <a:schemeClr val="tx2">
                <a:tint val="45000"/>
                <a:satMod val="400000"/>
              </a:schemeClr>
            </a:duotone>
          </a:blip>
          <a:srcRect/>
          <a:stretch>
            <a:fillRect/>
          </a:stretch>
        </p:blipFill>
        <p:spPr bwMode="auto">
          <a:xfrm rot="20492769">
            <a:off x="6819607" y="3392568"/>
            <a:ext cx="374823" cy="328556"/>
          </a:xfrm>
          <a:prstGeom prst="rect">
            <a:avLst/>
          </a:prstGeom>
          <a:noFill/>
          <a:ln>
            <a:noFill/>
          </a:ln>
          <a:effectLst>
            <a:glow rad="63500">
              <a:schemeClr val="accent5">
                <a:satMod val="175000"/>
                <a:alpha val="40000"/>
              </a:schemeClr>
            </a:glow>
          </a:effectLst>
        </p:spPr>
      </p:pic>
      <p:pic>
        <p:nvPicPr>
          <p:cNvPr id="5" name="Picture 4"/>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7917059" y="2140845"/>
            <a:ext cx="4117666" cy="274854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8762" y="152400"/>
            <a:ext cx="4370546" cy="639762"/>
          </a:xfrm>
        </p:spPr>
        <p:txBody>
          <a:bodyPr>
            <a:noAutofit/>
          </a:bodyPr>
          <a:lstStyle/>
          <a:p>
            <a:pPr algn="l" eaLnBrk="1" fontAlgn="auto" hangingPunct="1">
              <a:spcBef>
                <a:spcPts val="0"/>
              </a:spcBef>
              <a:spcAft>
                <a:spcPts val="0"/>
              </a:spcAft>
              <a:defRPr/>
            </a:pPr>
            <a:r>
              <a:rPr sz="2800" dirty="0">
                <a:solidFill>
                  <a:schemeClr val="tx2">
                    <a:shade val="85000"/>
                    <a:satMod val="150000"/>
                  </a:schemeClr>
                </a:solidFill>
              </a:rPr>
              <a:t>3. </a:t>
            </a:r>
            <a:r>
              <a:rPr sz="2800" dirty="0" smtClean="0">
                <a:solidFill>
                  <a:schemeClr val="tx2">
                    <a:shade val="85000"/>
                    <a:satMod val="150000"/>
                  </a:schemeClr>
                </a:solidFill>
              </a:rPr>
              <a:t>Student </a:t>
            </a:r>
            <a:r>
              <a:rPr sz="2800" dirty="0">
                <a:solidFill>
                  <a:schemeClr val="tx2">
                    <a:shade val="85000"/>
                    <a:satMod val="150000"/>
                  </a:schemeClr>
                </a:solidFill>
              </a:rPr>
              <a:t>Activity</a:t>
            </a:r>
          </a:p>
        </p:txBody>
      </p:sp>
      <p:sp>
        <p:nvSpPr>
          <p:cNvPr id="5123" name="Text Placeholder 15"/>
          <p:cNvSpPr>
            <a:spLocks noGrp="1"/>
          </p:cNvSpPr>
          <p:nvPr>
            <p:ph type="body" sz="half" idx="1"/>
          </p:nvPr>
        </p:nvSpPr>
        <p:spPr>
          <a:xfrm>
            <a:off x="411163" y="1066800"/>
            <a:ext cx="5791200" cy="5562600"/>
          </a:xfrm>
        </p:spPr>
        <p:txBody>
          <a:bodyPr>
            <a:normAutofit/>
          </a:bodyPr>
          <a:lstStyle/>
          <a:p>
            <a:pPr marL="0" indent="0">
              <a:lnSpc>
                <a:spcPct val="80000"/>
              </a:lnSpc>
              <a:buFontTx/>
              <a:buNone/>
            </a:pPr>
            <a:r>
              <a:rPr lang="en-US" dirty="0" smtClean="0"/>
              <a:t>Just as you want to be your own unique person, so did colonial children.  Using the information sources on the previous slide, complete the </a:t>
            </a:r>
            <a:r>
              <a:rPr lang="en-US" dirty="0" smtClean="0">
                <a:hlinkClick r:id="rId2"/>
              </a:rPr>
              <a:t>graphic organizer </a:t>
            </a:r>
            <a:r>
              <a:rPr lang="en-US" dirty="0" smtClean="0"/>
              <a:t>to help you organize your thoughts.</a:t>
            </a:r>
          </a:p>
          <a:p>
            <a:pPr>
              <a:lnSpc>
                <a:spcPct val="80000"/>
              </a:lnSpc>
              <a:buFontTx/>
              <a:buNone/>
            </a:pPr>
            <a:endParaRPr lang="en-US" dirty="0"/>
          </a:p>
          <a:p>
            <a:pPr>
              <a:lnSpc>
                <a:spcPct val="80000"/>
              </a:lnSpc>
              <a:buFontTx/>
              <a:buNone/>
            </a:pPr>
            <a:r>
              <a:rPr lang="en-US" dirty="0" smtClean="0"/>
              <a:t>Remember, your organizing question:</a:t>
            </a:r>
          </a:p>
          <a:p>
            <a:pPr marL="0" indent="0">
              <a:lnSpc>
                <a:spcPct val="80000"/>
              </a:lnSpc>
              <a:buNone/>
            </a:pPr>
            <a:r>
              <a:rPr lang="en-US" sz="36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How were colonial children creating their own identity in the new world</a:t>
            </a:r>
            <a:r>
              <a:rPr lang="en-US" sz="36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a:t>
            </a:r>
            <a:endParaRPr lang="en-US" sz="36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pic>
        <p:nvPicPr>
          <p:cNvPr id="2" name="Content Placeholder 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75121" y="1524000"/>
            <a:ext cx="4625071" cy="4525963"/>
          </a:xfrm>
        </p:spPr>
      </p:pic>
      <p:sp>
        <p:nvSpPr>
          <p:cNvPr id="8220" name="Rectangle 28"/>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4" action="ppaction://hlinksldjump"/>
              </a:rPr>
              <a:t>1</a:t>
            </a:r>
            <a:endParaRPr lang="en-US" sz="2000" b="1" dirty="0">
              <a:effectLst>
                <a:outerShdw blurRad="38100" dist="38100" dir="2700000" algn="tl">
                  <a:srgbClr val="C0C0C0"/>
                </a:outerShdw>
              </a:effectLst>
            </a:endParaRPr>
          </a:p>
        </p:txBody>
      </p:sp>
      <p:sp>
        <p:nvSpPr>
          <p:cNvPr id="8221" name="Rectangle 29"/>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5" action="ppaction://hlinksldjump"/>
              </a:rPr>
              <a:t>2</a:t>
            </a:r>
            <a:endParaRPr lang="en-US" sz="2000" b="1" dirty="0">
              <a:effectLst>
                <a:outerShdw blurRad="38100" dist="38100" dir="2700000" algn="tl">
                  <a:srgbClr val="C0C0C0"/>
                </a:outerShdw>
              </a:effectLst>
            </a:endParaRPr>
          </a:p>
        </p:txBody>
      </p:sp>
      <p:sp>
        <p:nvSpPr>
          <p:cNvPr id="8222" name="Rectangle 30"/>
          <p:cNvSpPr>
            <a:spLocks noChangeArrowheads="1"/>
          </p:cNvSpPr>
          <p:nvPr/>
        </p:nvSpPr>
        <p:spPr bwMode="auto">
          <a:xfrm>
            <a:off x="876617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6" action="ppaction://hlinksldjump"/>
              </a:rPr>
              <a:t>3</a:t>
            </a:r>
            <a:endParaRPr lang="en-US" sz="2000" b="1" dirty="0">
              <a:effectLst>
                <a:outerShdw blurRad="38100" dist="38100" dir="2700000" algn="tl">
                  <a:srgbClr val="FFFFFF"/>
                </a:outerShdw>
              </a:effectLst>
            </a:endParaRPr>
          </a:p>
        </p:txBody>
      </p:sp>
      <p:sp>
        <p:nvSpPr>
          <p:cNvPr id="8223" name="Rectangle 31"/>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7" action="ppaction://hlinksldjump"/>
              </a:rPr>
              <a:t>6</a:t>
            </a:r>
            <a:endParaRPr lang="en-US" sz="2000" b="1" dirty="0">
              <a:effectLst>
                <a:outerShdw blurRad="38100" dist="38100" dir="2700000" algn="tl">
                  <a:srgbClr val="C0C0C0"/>
                </a:outerShdw>
              </a:effectLst>
            </a:endParaRPr>
          </a:p>
        </p:txBody>
      </p:sp>
      <p:sp>
        <p:nvSpPr>
          <p:cNvPr id="8224" name="Rectangle 32"/>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8" action="ppaction://hlinksldjump"/>
              </a:rPr>
              <a:t>5</a:t>
            </a:r>
            <a:endParaRPr lang="en-US" sz="2000" b="1" dirty="0">
              <a:effectLst>
                <a:outerShdw blurRad="38100" dist="38100" dir="2700000" algn="tl">
                  <a:srgbClr val="C0C0C0"/>
                </a:outerShdw>
              </a:effectLst>
            </a:endParaRPr>
          </a:p>
        </p:txBody>
      </p:sp>
      <p:sp>
        <p:nvSpPr>
          <p:cNvPr id="8225" name="Rectangle 33"/>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9" action="ppaction://hlinksldjump"/>
              </a:rPr>
              <a:t>4</a:t>
            </a:r>
            <a:endParaRPr lang="en-US" sz="2000" b="1" dirty="0">
              <a:effectLst>
                <a:outerShdw blurRad="38100" dist="38100" dir="2700000" algn="tl">
                  <a:srgbClr val="C0C0C0"/>
                </a:outerShdw>
              </a:effectLst>
            </a:endParaRPr>
          </a:p>
        </p:txBody>
      </p:sp>
      <p:sp>
        <p:nvSpPr>
          <p:cNvPr id="8226" name="AutoShape 34"/>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sp>
        <p:nvSpPr>
          <p:cNvPr id="12" name="TextBox 11"/>
          <p:cNvSpPr txBox="1"/>
          <p:nvPr/>
        </p:nvSpPr>
        <p:spPr>
          <a:xfrm>
            <a:off x="7974806" y="6053375"/>
            <a:ext cx="2209800" cy="276999"/>
          </a:xfrm>
          <a:prstGeom prst="rect">
            <a:avLst/>
          </a:prstGeom>
          <a:noFill/>
        </p:spPr>
        <p:txBody>
          <a:bodyPr wrap="square" rtlCol="0">
            <a:spAutoFit/>
          </a:bodyPr>
          <a:lstStyle/>
          <a:p>
            <a:r>
              <a:rPr lang="en-US" sz="1200" dirty="0" smtClean="0">
                <a:latin typeface="Candara" pitchFamily="34" charset="0"/>
              </a:rPr>
              <a:t>Image Source: Microsoft Office</a:t>
            </a:r>
            <a:endParaRPr lang="en-US" sz="1200" dirty="0">
              <a:latin typeface="Candar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182562" y="152400"/>
            <a:ext cx="3657600" cy="579438"/>
          </a:xfrm>
        </p:spPr>
        <p:txBody>
          <a:bodyPr/>
          <a:lstStyle/>
          <a:p>
            <a:pPr algn="l" eaLnBrk="1" fontAlgn="auto" hangingPunct="1">
              <a:spcBef>
                <a:spcPts val="0"/>
              </a:spcBef>
              <a:spcAft>
                <a:spcPts val="0"/>
              </a:spcAft>
              <a:defRPr/>
            </a:pPr>
            <a:r>
              <a:rPr sz="2800" dirty="0">
                <a:solidFill>
                  <a:schemeClr val="tx2">
                    <a:shade val="85000"/>
                    <a:satMod val="150000"/>
                  </a:schemeClr>
                </a:solidFill>
              </a:rPr>
              <a:t>4. </a:t>
            </a:r>
            <a:r>
              <a:rPr sz="2800" dirty="0" smtClean="0">
                <a:solidFill>
                  <a:schemeClr val="tx2">
                    <a:shade val="85000"/>
                    <a:satMod val="150000"/>
                  </a:schemeClr>
                </a:solidFill>
              </a:rPr>
              <a:t>Assessment </a:t>
            </a:r>
            <a:r>
              <a:rPr sz="2800" dirty="0">
                <a:solidFill>
                  <a:schemeClr val="tx2">
                    <a:shade val="85000"/>
                    <a:satMod val="150000"/>
                  </a:schemeClr>
                </a:solidFill>
              </a:rPr>
              <a:t>Activity</a:t>
            </a:r>
          </a:p>
        </p:txBody>
      </p:sp>
      <p:sp>
        <p:nvSpPr>
          <p:cNvPr id="10254" name="Rectangle 14"/>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2" action="ppaction://hlinksldjump"/>
              </a:rPr>
              <a:t>1</a:t>
            </a:r>
            <a:endParaRPr lang="en-US" sz="2000" b="1" dirty="0">
              <a:effectLst>
                <a:outerShdw blurRad="38100" dist="38100" dir="2700000" algn="tl">
                  <a:srgbClr val="C0C0C0"/>
                </a:outerShdw>
              </a:effectLst>
            </a:endParaRPr>
          </a:p>
        </p:txBody>
      </p:sp>
      <p:sp>
        <p:nvSpPr>
          <p:cNvPr id="10255" name="Rectangle 15"/>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3" action="ppaction://hlinksldjump"/>
              </a:rPr>
              <a:t>2</a:t>
            </a:r>
            <a:endParaRPr lang="en-US" sz="2000" b="1" dirty="0">
              <a:effectLst>
                <a:outerShdw blurRad="38100" dist="38100" dir="2700000" algn="tl">
                  <a:srgbClr val="C0C0C0"/>
                </a:outerShdw>
              </a:effectLst>
            </a:endParaRPr>
          </a:p>
        </p:txBody>
      </p:sp>
      <p:sp>
        <p:nvSpPr>
          <p:cNvPr id="10256" name="Rectangle 16"/>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4" action="ppaction://hlinksldjump"/>
              </a:rPr>
              <a:t>3</a:t>
            </a:r>
            <a:endParaRPr lang="en-US" sz="2000" b="1" dirty="0">
              <a:effectLst>
                <a:outerShdw blurRad="38100" dist="38100" dir="2700000" algn="tl">
                  <a:srgbClr val="C0C0C0"/>
                </a:outerShdw>
              </a:effectLst>
            </a:endParaRPr>
          </a:p>
        </p:txBody>
      </p:sp>
      <p:sp>
        <p:nvSpPr>
          <p:cNvPr id="10257" name="Rectangle 17"/>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5" action="ppaction://hlinksldjump"/>
              </a:rPr>
              <a:t>6</a:t>
            </a:r>
            <a:endParaRPr lang="en-US" sz="2000" b="1" dirty="0">
              <a:effectLst>
                <a:outerShdw blurRad="38100" dist="38100" dir="2700000" algn="tl">
                  <a:srgbClr val="C0C0C0"/>
                </a:outerShdw>
              </a:effectLst>
            </a:endParaRPr>
          </a:p>
        </p:txBody>
      </p:sp>
      <p:sp>
        <p:nvSpPr>
          <p:cNvPr id="10258" name="Rectangle 18"/>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6" action="ppaction://hlinksldjump"/>
              </a:rPr>
              <a:t>5</a:t>
            </a:r>
            <a:endParaRPr lang="en-US" sz="2000" b="1" dirty="0">
              <a:effectLst>
                <a:outerShdw blurRad="38100" dist="38100" dir="2700000" algn="tl">
                  <a:srgbClr val="C0C0C0"/>
                </a:outerShdw>
              </a:effectLst>
            </a:endParaRPr>
          </a:p>
        </p:txBody>
      </p:sp>
      <p:sp>
        <p:nvSpPr>
          <p:cNvPr id="10259" name="Rectangle 19"/>
          <p:cNvSpPr>
            <a:spLocks noChangeArrowheads="1"/>
          </p:cNvSpPr>
          <p:nvPr/>
        </p:nvSpPr>
        <p:spPr bwMode="auto">
          <a:xfrm>
            <a:off x="937895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7" action="ppaction://hlinksldjump"/>
              </a:rPr>
              <a:t>4</a:t>
            </a:r>
            <a:endParaRPr lang="en-US" sz="2000" b="1" dirty="0">
              <a:effectLst>
                <a:outerShdw blurRad="38100" dist="38100" dir="2700000" algn="tl">
                  <a:srgbClr val="FFFFFF"/>
                </a:outerShdw>
              </a:effectLst>
            </a:endParaRPr>
          </a:p>
        </p:txBody>
      </p:sp>
      <p:sp>
        <p:nvSpPr>
          <p:cNvPr id="10260" name="AutoShape 20"/>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sp>
        <p:nvSpPr>
          <p:cNvPr id="12" name="TextBox 11"/>
          <p:cNvSpPr txBox="1"/>
          <p:nvPr/>
        </p:nvSpPr>
        <p:spPr>
          <a:xfrm>
            <a:off x="8602663" y="4953000"/>
            <a:ext cx="5257800" cy="276999"/>
          </a:xfrm>
          <a:prstGeom prst="rect">
            <a:avLst/>
          </a:prstGeom>
          <a:noFill/>
        </p:spPr>
        <p:txBody>
          <a:bodyPr wrap="square" rtlCol="0">
            <a:spAutoFit/>
          </a:bodyPr>
          <a:lstStyle/>
          <a:p>
            <a:r>
              <a:rPr lang="en-US" sz="1200" dirty="0" smtClean="0">
                <a:latin typeface="Candara" pitchFamily="34" charset="0"/>
              </a:rPr>
              <a:t>Image Source: Microsoft Office</a:t>
            </a:r>
            <a:endParaRPr lang="en-US" sz="1200" dirty="0">
              <a:latin typeface="Candara" pitchFamily="34" charset="0"/>
            </a:endParaRPr>
          </a:p>
        </p:txBody>
      </p:sp>
      <p:sp>
        <p:nvSpPr>
          <p:cNvPr id="5" name="Text Placeholder 4"/>
          <p:cNvSpPr>
            <a:spLocks noGrp="1"/>
          </p:cNvSpPr>
          <p:nvPr>
            <p:ph type="body" sz="half" idx="1"/>
          </p:nvPr>
        </p:nvSpPr>
        <p:spPr>
          <a:xfrm>
            <a:off x="411162" y="1142187"/>
            <a:ext cx="7756526" cy="5563413"/>
          </a:xfrm>
          <a:solidFill>
            <a:schemeClr val="accent1"/>
          </a:solidFill>
        </p:spPr>
        <p:txBody>
          <a:bodyPr>
            <a:normAutofit fontScale="92500" lnSpcReduction="10000"/>
          </a:bodyPr>
          <a:lstStyle/>
          <a:p>
            <a:pPr marL="0" indent="0">
              <a:buNone/>
            </a:pPr>
            <a:r>
              <a:rPr lang="en-US" dirty="0" smtClean="0"/>
              <a:t>Based on your research, create a </a:t>
            </a:r>
            <a:r>
              <a:rPr lang="en-US" dirty="0" smtClean="0">
                <a:hlinkClick r:id="rId8"/>
              </a:rPr>
              <a:t>flip book </a:t>
            </a:r>
            <a:r>
              <a:rPr lang="en-US" dirty="0" smtClean="0"/>
              <a:t>to answer the essential question:</a:t>
            </a:r>
          </a:p>
          <a:p>
            <a:pPr marL="0" indent="0">
              <a:buNone/>
            </a:pPr>
            <a:r>
              <a:rPr lang="en-US" sz="3200" b="1" dirty="0">
                <a:ln w="12700">
                  <a:solidFill>
                    <a:schemeClr val="tx2">
                      <a:satMod val="155000"/>
                    </a:schemeClr>
                  </a:solidFill>
                  <a:prstDash val="solid"/>
                </a:ln>
                <a:solidFill>
                  <a:schemeClr val="accent2">
                    <a:lumMod val="20000"/>
                    <a:lumOff val="80000"/>
                  </a:schemeClr>
                </a:solidFill>
                <a:effectLst>
                  <a:outerShdw blurRad="41275" dist="20320" dir="1800000" algn="tl" rotWithShape="0">
                    <a:srgbClr val="000000">
                      <a:alpha val="40000"/>
                    </a:srgbClr>
                  </a:outerShdw>
                </a:effectLst>
              </a:rPr>
              <a:t>How were colonial children creating their own identity in the new world?</a:t>
            </a:r>
          </a:p>
          <a:p>
            <a:pPr marL="0" indent="0">
              <a:buNone/>
            </a:pPr>
            <a:r>
              <a:rPr lang="en-US" dirty="0" smtClean="0"/>
              <a:t>Be sure to include the following information in your flip book (each on a separate page):</a:t>
            </a:r>
          </a:p>
          <a:p>
            <a:pPr lvl="1"/>
            <a:r>
              <a:rPr lang="en-US" dirty="0" smtClean="0"/>
              <a:t>Clothing</a:t>
            </a:r>
          </a:p>
          <a:p>
            <a:pPr lvl="1"/>
            <a:r>
              <a:rPr lang="en-US" dirty="0" smtClean="0"/>
              <a:t>Schools</a:t>
            </a:r>
          </a:p>
          <a:p>
            <a:pPr lvl="1"/>
            <a:r>
              <a:rPr lang="en-US" dirty="0" smtClean="0"/>
              <a:t>Recreation</a:t>
            </a:r>
          </a:p>
          <a:p>
            <a:pPr lvl="1"/>
            <a:r>
              <a:rPr lang="en-US" dirty="0" smtClean="0"/>
              <a:t>Roles</a:t>
            </a:r>
          </a:p>
          <a:p>
            <a:pPr lvl="1"/>
            <a:r>
              <a:rPr lang="en-US" dirty="0" smtClean="0"/>
              <a:t>Answer the essential question</a:t>
            </a:r>
          </a:p>
          <a:p>
            <a:pPr lvl="1"/>
            <a:r>
              <a:rPr lang="en-US" dirty="0" smtClean="0"/>
              <a:t>Compare Colonial kids to yourself</a:t>
            </a:r>
          </a:p>
          <a:p>
            <a:pPr lvl="1"/>
            <a:r>
              <a:rPr lang="en-US" dirty="0" smtClean="0"/>
              <a:t>Sources page</a:t>
            </a:r>
          </a:p>
          <a:p>
            <a:pPr marL="0" indent="0">
              <a:buNone/>
            </a:pPr>
            <a:r>
              <a:rPr lang="en-US" dirty="0" smtClean="0"/>
              <a:t>Use the </a:t>
            </a:r>
            <a:r>
              <a:rPr lang="en-US" dirty="0" smtClean="0">
                <a:hlinkClick r:id="rId9"/>
              </a:rPr>
              <a:t>rubric</a:t>
            </a:r>
            <a:r>
              <a:rPr lang="en-US" dirty="0" smtClean="0"/>
              <a:t> to make sure you earn all credit for your flip book.</a:t>
            </a:r>
            <a:endParaRPr lang="en-US" dirty="0"/>
          </a:p>
        </p:txBody>
      </p:sp>
      <p:pic>
        <p:nvPicPr>
          <p:cNvPr id="7" name="Content Placeholder 6"/>
          <p:cNvPicPr>
            <a:picLocks noGrp="1" noChangeAspect="1"/>
          </p:cNvPicPr>
          <p:nvPr>
            <p:ph sz="half" idx="2"/>
          </p:nvPr>
        </p:nvPicPr>
        <p:blipFill>
          <a:blip r:embed="rId10" cstate="print">
            <a:extLst>
              <a:ext uri="{28A0092B-C50C-407E-A947-70E740481C1C}">
                <a14:useLocalDpi xmlns:a14="http://schemas.microsoft.com/office/drawing/2010/main" val="0"/>
              </a:ext>
            </a:extLst>
          </a:blip>
          <a:stretch>
            <a:fillRect/>
          </a:stretch>
        </p:blipFill>
        <p:spPr>
          <a:xfrm>
            <a:off x="8466931" y="2401462"/>
            <a:ext cx="3123889" cy="2303888"/>
          </a:xfrm>
        </p:spPr>
      </p:pic>
      <p:sp>
        <p:nvSpPr>
          <p:cNvPr id="8" name="TextBox 7"/>
          <p:cNvSpPr txBox="1"/>
          <p:nvPr/>
        </p:nvSpPr>
        <p:spPr>
          <a:xfrm>
            <a:off x="4221162" y="4038600"/>
            <a:ext cx="3505200" cy="369332"/>
          </a:xfrm>
          <a:prstGeom prst="rect">
            <a:avLst/>
          </a:prstGeom>
          <a:noFill/>
        </p:spPr>
        <p:txBody>
          <a:bodyPr wrap="square" rtlCol="0">
            <a:spAutoFit/>
          </a:bodyPr>
          <a:lstStyle/>
          <a:p>
            <a:r>
              <a:rPr lang="en-US" dirty="0" smtClean="0">
                <a:latin typeface="+mj-lt"/>
              </a:rPr>
              <a:t>*Don’t forget…cite your sources!</a:t>
            </a:r>
            <a:endParaRPr lang="en-US"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258762" y="152400"/>
            <a:ext cx="4065746" cy="1066800"/>
          </a:xfrm>
        </p:spPr>
        <p:txBody>
          <a:bodyPr>
            <a:normAutofit/>
          </a:bodyPr>
          <a:lstStyle/>
          <a:p>
            <a:pPr algn="l" eaLnBrk="1" fontAlgn="auto" hangingPunct="1">
              <a:spcBef>
                <a:spcPts val="0"/>
              </a:spcBef>
              <a:spcAft>
                <a:spcPts val="0"/>
              </a:spcAft>
              <a:defRPr/>
            </a:pPr>
            <a:r>
              <a:rPr sz="2800" dirty="0">
                <a:solidFill>
                  <a:schemeClr val="tx2">
                    <a:shade val="85000"/>
                    <a:satMod val="150000"/>
                  </a:schemeClr>
                </a:solidFill>
              </a:rPr>
              <a:t>5. Enrichment </a:t>
            </a:r>
            <a:r>
              <a:rPr sz="2800" dirty="0" smtClean="0">
                <a:solidFill>
                  <a:schemeClr val="tx2">
                    <a:shade val="85000"/>
                    <a:satMod val="150000"/>
                  </a:schemeClr>
                </a:solidFill>
              </a:rPr>
              <a:t>Activities</a:t>
            </a:r>
            <a:endParaRPr sz="2800" dirty="0">
              <a:solidFill>
                <a:schemeClr val="tx2">
                  <a:shade val="85000"/>
                  <a:satMod val="150000"/>
                </a:schemeClr>
              </a:solidFill>
            </a:endParaRPr>
          </a:p>
        </p:txBody>
      </p:sp>
      <p:sp>
        <p:nvSpPr>
          <p:cNvPr id="12" name="Content Placeholder 17"/>
          <p:cNvSpPr>
            <a:spLocks noGrp="1"/>
          </p:cNvSpPr>
          <p:nvPr>
            <p:ph sz="half" idx="1"/>
          </p:nvPr>
        </p:nvSpPr>
        <p:spPr>
          <a:xfrm>
            <a:off x="411162" y="1219200"/>
            <a:ext cx="4495800" cy="4648200"/>
          </a:xfrm>
        </p:spPr>
        <p:txBody>
          <a:bodyPr>
            <a:noAutofit/>
          </a:bodyPr>
          <a:lstStyle/>
          <a:p>
            <a:pPr>
              <a:buFont typeface="Wingdings 2" pitchFamily="18" charset="2"/>
              <a:buNone/>
            </a:pPr>
            <a:endParaRPr lang="en-US" sz="2000" dirty="0" smtClean="0"/>
          </a:p>
        </p:txBody>
      </p:sp>
      <p:sp>
        <p:nvSpPr>
          <p:cNvPr id="7171" name="Rectangle 8"/>
          <p:cNvSpPr>
            <a:spLocks noGrp="1" noChangeArrowheads="1"/>
          </p:cNvSpPr>
          <p:nvPr>
            <p:ph type="body" sz="half" idx="2"/>
          </p:nvPr>
        </p:nvSpPr>
        <p:spPr>
          <a:xfrm>
            <a:off x="5059362" y="1219200"/>
            <a:ext cx="6934200" cy="5486400"/>
          </a:xfrm>
        </p:spPr>
        <p:txBody>
          <a:bodyPr>
            <a:normAutofit/>
          </a:bodyPr>
          <a:lstStyle/>
          <a:p>
            <a:pPr>
              <a:lnSpc>
                <a:spcPct val="90000"/>
              </a:lnSpc>
              <a:buFontTx/>
              <a:buNone/>
            </a:pPr>
            <a:r>
              <a:rPr lang="en-US" sz="3200" dirty="0" smtClean="0"/>
              <a:t>   </a:t>
            </a:r>
            <a:r>
              <a:rPr lang="en-US" dirty="0" smtClean="0"/>
              <a:t>The Amish community has lived without many modern conveniences that we find to be essential in our daily lives.</a:t>
            </a:r>
          </a:p>
          <a:p>
            <a:pPr>
              <a:lnSpc>
                <a:spcPct val="90000"/>
              </a:lnSpc>
              <a:buFontTx/>
              <a:buNone/>
            </a:pPr>
            <a:r>
              <a:rPr lang="en-US" sz="2400" dirty="0" smtClean="0">
                <a:hlinkClick r:id="rId2"/>
              </a:rPr>
              <a:t>Read</a:t>
            </a:r>
            <a:r>
              <a:rPr lang="en-US" sz="2400" dirty="0" smtClean="0"/>
              <a:t> about the Amish.</a:t>
            </a:r>
          </a:p>
          <a:p>
            <a:pPr>
              <a:lnSpc>
                <a:spcPct val="90000"/>
              </a:lnSpc>
              <a:buFontTx/>
              <a:buNone/>
            </a:pPr>
            <a:r>
              <a:rPr lang="en-US" sz="2400" dirty="0" smtClean="0">
                <a:hlinkClick r:id="rId3"/>
              </a:rPr>
              <a:t>Watch</a:t>
            </a:r>
            <a:r>
              <a:rPr lang="en-US" sz="2400" dirty="0" smtClean="0"/>
              <a:t> Buster’s Amish Experience</a:t>
            </a:r>
          </a:p>
          <a:p>
            <a:pPr>
              <a:lnSpc>
                <a:spcPct val="90000"/>
              </a:lnSpc>
              <a:buFontTx/>
              <a:buNone/>
            </a:pPr>
            <a:r>
              <a:rPr lang="en-US" sz="2400" dirty="0" smtClean="0"/>
              <a:t>Watch a documentary about the Amish.</a:t>
            </a:r>
          </a:p>
          <a:p>
            <a:pPr marL="0" indent="0">
              <a:lnSpc>
                <a:spcPct val="90000"/>
              </a:lnSpc>
              <a:buFontTx/>
              <a:buNone/>
            </a:pPr>
            <a:r>
              <a:rPr lang="en-US" sz="2400" dirty="0" smtClean="0"/>
              <a:t>Create a </a:t>
            </a:r>
            <a:r>
              <a:rPr lang="en-US" sz="2400" dirty="0" smtClean="0">
                <a:hlinkClick r:id="rId4"/>
              </a:rPr>
              <a:t>Venn diagram </a:t>
            </a:r>
            <a:r>
              <a:rPr lang="en-US" sz="2400" dirty="0" smtClean="0"/>
              <a:t>comparing the Amish children to the Colonial kids you’ve learned about.</a:t>
            </a:r>
          </a:p>
        </p:txBody>
      </p:sp>
      <p:sp>
        <p:nvSpPr>
          <p:cNvPr id="12304" name="Rectangle 16"/>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5" action="ppaction://hlinksldjump"/>
              </a:rPr>
              <a:t>1</a:t>
            </a:r>
            <a:endParaRPr lang="en-US" sz="2000" b="1" dirty="0">
              <a:effectLst>
                <a:outerShdw blurRad="38100" dist="38100" dir="2700000" algn="tl">
                  <a:srgbClr val="C0C0C0"/>
                </a:outerShdw>
              </a:effectLst>
            </a:endParaRPr>
          </a:p>
        </p:txBody>
      </p:sp>
      <p:sp>
        <p:nvSpPr>
          <p:cNvPr id="12305" name="Rectangle 17"/>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6" action="ppaction://hlinksldjump"/>
              </a:rPr>
              <a:t>2</a:t>
            </a:r>
            <a:endParaRPr lang="en-US" sz="2000" b="1" dirty="0">
              <a:effectLst>
                <a:outerShdw blurRad="38100" dist="38100" dir="2700000" algn="tl">
                  <a:srgbClr val="C0C0C0"/>
                </a:outerShdw>
              </a:effectLst>
            </a:endParaRPr>
          </a:p>
        </p:txBody>
      </p:sp>
      <p:sp>
        <p:nvSpPr>
          <p:cNvPr id="12306" name="Rectangle 18"/>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7" action="ppaction://hlinksldjump"/>
              </a:rPr>
              <a:t>3</a:t>
            </a:r>
            <a:endParaRPr lang="en-US" sz="2000" b="1" dirty="0">
              <a:effectLst>
                <a:outerShdw blurRad="38100" dist="38100" dir="2700000" algn="tl">
                  <a:srgbClr val="C0C0C0"/>
                </a:outerShdw>
              </a:effectLst>
            </a:endParaRPr>
          </a:p>
        </p:txBody>
      </p:sp>
      <p:sp>
        <p:nvSpPr>
          <p:cNvPr id="12307" name="Rectangle 19"/>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8" action="ppaction://hlinksldjump"/>
              </a:rPr>
              <a:t>6</a:t>
            </a:r>
            <a:endParaRPr lang="en-US" sz="2000" b="1" dirty="0">
              <a:effectLst>
                <a:outerShdw blurRad="38100" dist="38100" dir="2700000" algn="tl">
                  <a:srgbClr val="C0C0C0"/>
                </a:outerShdw>
              </a:effectLst>
            </a:endParaRPr>
          </a:p>
        </p:txBody>
      </p:sp>
      <p:sp>
        <p:nvSpPr>
          <p:cNvPr id="12308" name="Rectangle 20"/>
          <p:cNvSpPr>
            <a:spLocks noChangeArrowheads="1"/>
          </p:cNvSpPr>
          <p:nvPr/>
        </p:nvSpPr>
        <p:spPr bwMode="auto">
          <a:xfrm>
            <a:off x="99917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9" action="ppaction://hlinksldjump"/>
              </a:rPr>
              <a:t>5</a:t>
            </a:r>
            <a:endParaRPr lang="en-US" sz="2000" b="1" dirty="0">
              <a:effectLst>
                <a:outerShdw blurRad="38100" dist="38100" dir="2700000" algn="tl">
                  <a:srgbClr val="FFFFFF"/>
                </a:outerShdw>
              </a:effectLst>
            </a:endParaRPr>
          </a:p>
        </p:txBody>
      </p:sp>
      <p:sp>
        <p:nvSpPr>
          <p:cNvPr id="12309" name="Rectangle 21"/>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0" action="ppaction://hlinksldjump"/>
              </a:rPr>
              <a:t>4</a:t>
            </a:r>
            <a:endParaRPr lang="en-US" sz="2000" b="1" dirty="0">
              <a:effectLst>
                <a:outerShdw blurRad="38100" dist="38100" dir="2700000" algn="tl">
                  <a:srgbClr val="C0C0C0"/>
                </a:outerShdw>
              </a:effectLst>
            </a:endParaRPr>
          </a:p>
        </p:txBody>
      </p:sp>
      <p:sp>
        <p:nvSpPr>
          <p:cNvPr id="12310" name="AutoShape 22"/>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sp>
        <p:nvSpPr>
          <p:cNvPr id="13" name="TextBox 12"/>
          <p:cNvSpPr txBox="1"/>
          <p:nvPr/>
        </p:nvSpPr>
        <p:spPr>
          <a:xfrm>
            <a:off x="7132638" y="6423483"/>
            <a:ext cx="2859087" cy="276999"/>
          </a:xfrm>
          <a:prstGeom prst="rect">
            <a:avLst/>
          </a:prstGeom>
          <a:noFill/>
        </p:spPr>
        <p:txBody>
          <a:bodyPr wrap="square" rtlCol="0">
            <a:spAutoFit/>
          </a:bodyPr>
          <a:lstStyle/>
          <a:p>
            <a:r>
              <a:rPr lang="en-US" sz="1200" dirty="0" smtClean="0">
                <a:latin typeface="Candara" pitchFamily="34" charset="0"/>
              </a:rPr>
              <a:t>Image Source: Cipart.com by subscription</a:t>
            </a:r>
            <a:endParaRPr lang="en-US" sz="1200" dirty="0">
              <a:latin typeface="Candara" pitchFamily="34" charset="0"/>
            </a:endParaRPr>
          </a:p>
        </p:txBody>
      </p:sp>
      <p:pic>
        <p:nvPicPr>
          <p:cNvPr id="2" name="Pictur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345362" y="4724400"/>
            <a:ext cx="2499014" cy="1649349"/>
          </a:xfrm>
          <a:prstGeom prst="rect">
            <a:avLst/>
          </a:prstGeom>
        </p:spPr>
      </p:pic>
      <p:sp>
        <p:nvSpPr>
          <p:cNvPr id="14" name="Rectangle 4"/>
          <p:cNvSpPr txBox="1">
            <a:spLocks noChangeArrowheads="1"/>
          </p:cNvSpPr>
          <p:nvPr/>
        </p:nvSpPr>
        <p:spPr>
          <a:xfrm>
            <a:off x="411162" y="1143000"/>
            <a:ext cx="4495800" cy="5334000"/>
          </a:xfrm>
          <a:prstGeom prst="rect">
            <a:avLst/>
          </a:prstGeom>
          <a:solidFill>
            <a:schemeClr val="bg2"/>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Wingdings 2" pitchFamily="18" charset="2"/>
              <a:buNone/>
            </a:pPr>
            <a:r>
              <a:rPr lang="en-US" dirty="0" smtClean="0"/>
              <a:t>Create a dialog between you and a colonial kid using </a:t>
            </a:r>
            <a:r>
              <a:rPr lang="en-US" dirty="0" smtClean="0">
                <a:hlinkClick r:id="rId12"/>
              </a:rPr>
              <a:t>Fakebook</a:t>
            </a:r>
            <a:r>
              <a:rPr lang="en-US" dirty="0" smtClean="0"/>
              <a:t>. </a:t>
            </a:r>
          </a:p>
          <a:p>
            <a:pPr lvl="2" fontAlgn="auto">
              <a:spcAft>
                <a:spcPts val="0"/>
              </a:spcAft>
            </a:pPr>
            <a:r>
              <a:rPr lang="en-US" sz="2400" dirty="0" smtClean="0"/>
              <a:t>Remember to use the information you’ve learned from the resources you researched.  </a:t>
            </a:r>
          </a:p>
          <a:p>
            <a:pPr lvl="2" fontAlgn="auto">
              <a:spcAft>
                <a:spcPts val="0"/>
              </a:spcAft>
            </a:pPr>
            <a:r>
              <a:rPr lang="en-US" sz="2400" dirty="0" smtClean="0"/>
              <a:t>Think about your own identity – what could you share with your new friend?   </a:t>
            </a:r>
          </a:p>
          <a:p>
            <a:pPr lvl="2" fontAlgn="auto">
              <a:spcAft>
                <a:spcPts val="0"/>
              </a:spcAft>
            </a:pPr>
            <a:r>
              <a:rPr lang="en-US" sz="2400" dirty="0" smtClean="0"/>
              <a:t>How are you similar to one another?  How are you different?</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58762" y="228600"/>
            <a:ext cx="4800600" cy="533400"/>
          </a:xfrm>
        </p:spPr>
        <p:txBody>
          <a:bodyPr/>
          <a:lstStyle/>
          <a:p>
            <a:pPr eaLnBrk="1" hangingPunct="1">
              <a:defRPr/>
            </a:pPr>
            <a:r>
              <a:rPr sz="2800" dirty="0" smtClean="0"/>
              <a:t>6. Teacher Support Materials</a:t>
            </a:r>
          </a:p>
        </p:txBody>
      </p:sp>
      <p:sp>
        <p:nvSpPr>
          <p:cNvPr id="7171" name="Rectangle 3"/>
          <p:cNvSpPr>
            <a:spLocks noGrp="1" noChangeArrowheads="1"/>
          </p:cNvSpPr>
          <p:nvPr>
            <p:ph sz="half" idx="1"/>
          </p:nvPr>
        </p:nvSpPr>
        <p:spPr>
          <a:xfrm>
            <a:off x="106362" y="990600"/>
            <a:ext cx="6705600" cy="4648200"/>
          </a:xfrm>
          <a:solidFill>
            <a:schemeClr val="bg2"/>
          </a:solidFill>
        </p:spPr>
        <p:txBody>
          <a:bodyPr>
            <a:noAutofit/>
          </a:bodyPr>
          <a:lstStyle/>
          <a:p>
            <a:pPr marL="0" indent="-273050" eaLnBrk="1" hangingPunct="1">
              <a:lnSpc>
                <a:spcPct val="100000"/>
              </a:lnSpc>
              <a:spcBef>
                <a:spcPts val="0"/>
              </a:spcBef>
              <a:buFont typeface="Wingdings 2" pitchFamily="18" charset="2"/>
              <a:buNone/>
              <a:defRPr/>
            </a:pPr>
            <a:r>
              <a:rPr lang="en-US" sz="1400" b="1" dirty="0" smtClean="0">
                <a:hlinkClick r:id="rId3"/>
              </a:rPr>
              <a:t>Common Core State Standards</a:t>
            </a:r>
            <a:r>
              <a:rPr lang="en-US" sz="1400" dirty="0" smtClean="0"/>
              <a:t> </a:t>
            </a:r>
          </a:p>
          <a:p>
            <a:pPr marL="0" indent="-273050" eaLnBrk="1" hangingPunct="1">
              <a:lnSpc>
                <a:spcPct val="100000"/>
              </a:lnSpc>
              <a:spcBef>
                <a:spcPts val="0"/>
              </a:spcBef>
              <a:buFont typeface="Wingdings 2" pitchFamily="18" charset="2"/>
              <a:buNone/>
              <a:defRPr/>
            </a:pPr>
            <a:r>
              <a:rPr lang="en-US" sz="1400" dirty="0" smtClean="0"/>
              <a:t>Reading: 1. Read closely to determine what the text says explicitly and to make logical inferences from it; cite specific textual evidence when writing or speaking to support conclusions drawn from the text.</a:t>
            </a:r>
          </a:p>
          <a:p>
            <a:pPr marL="0" indent="-273050" eaLnBrk="1" hangingPunct="1">
              <a:lnSpc>
                <a:spcPct val="100000"/>
              </a:lnSpc>
              <a:spcBef>
                <a:spcPts val="0"/>
              </a:spcBef>
              <a:buFont typeface="Wingdings 2" pitchFamily="18" charset="2"/>
              <a:buNone/>
              <a:defRPr/>
            </a:pPr>
            <a:r>
              <a:rPr lang="en-US" sz="1400" dirty="0" smtClean="0"/>
              <a:t>Writing: 7. Conduct short as well as more sustained research projects based on focused questions, demonstrating understanding of the subject under investigation.</a:t>
            </a:r>
            <a:endParaRPr lang="en-US" sz="1400" b="1" dirty="0" smtClean="0"/>
          </a:p>
          <a:p>
            <a:pPr marL="69850" indent="-342900" eaLnBrk="1" hangingPunct="1">
              <a:lnSpc>
                <a:spcPct val="100000"/>
              </a:lnSpc>
              <a:spcBef>
                <a:spcPts val="0"/>
              </a:spcBef>
              <a:buFont typeface="Wingdings 2" pitchFamily="18" charset="2"/>
              <a:buNone/>
              <a:defRPr/>
            </a:pPr>
            <a:r>
              <a:rPr lang="en-US" sz="1400" b="1" dirty="0" smtClean="0">
                <a:hlinkClick r:id="rId4"/>
              </a:rPr>
              <a:t>Standards for the 21</a:t>
            </a:r>
            <a:r>
              <a:rPr lang="en-US" sz="1400" b="1" baseline="30000" dirty="0" smtClean="0">
                <a:hlinkClick r:id="rId4"/>
              </a:rPr>
              <a:t>st</a:t>
            </a:r>
            <a:r>
              <a:rPr lang="en-US" sz="1400" b="1" dirty="0" smtClean="0">
                <a:hlinkClick r:id="rId4"/>
              </a:rPr>
              <a:t> Century Learner</a:t>
            </a:r>
            <a:r>
              <a:rPr lang="en-US" sz="1400" b="1" dirty="0" smtClean="0"/>
              <a:t> </a:t>
            </a:r>
            <a:r>
              <a:rPr lang="en-US" sz="1400" dirty="0" smtClean="0"/>
              <a:t/>
            </a:r>
            <a:br>
              <a:rPr lang="en-US" sz="1400" dirty="0" smtClean="0"/>
            </a:br>
            <a:r>
              <a:rPr lang="en-US" sz="1400" dirty="0" smtClean="0"/>
              <a:t>1.1.6 Read, view, and listen for information presented in any format (e.g. textual, visual, media, digital) in order to make inferences and gather meaning.</a:t>
            </a:r>
            <a:br>
              <a:rPr lang="en-US" sz="1400" dirty="0" smtClean="0"/>
            </a:br>
            <a:r>
              <a:rPr lang="en-US" sz="1400" dirty="0" smtClean="0"/>
              <a:t>2.1.3 Use strategies to draw conclusions from information and apply knowledge to curricular areas, real-world situations, and further investigations</a:t>
            </a:r>
            <a:r>
              <a:rPr lang="en-US" sz="1400" b="1" dirty="0" smtClean="0"/>
              <a:t>.</a:t>
            </a:r>
          </a:p>
          <a:p>
            <a:pPr>
              <a:lnSpc>
                <a:spcPct val="100000"/>
              </a:lnSpc>
              <a:spcBef>
                <a:spcPts val="0"/>
              </a:spcBef>
              <a:buNone/>
            </a:pPr>
            <a:r>
              <a:rPr lang="en-US" sz="1400" b="1" dirty="0" smtClean="0">
                <a:hlinkClick r:id="rId5"/>
              </a:rPr>
              <a:t>ISTE NETS - National Educational Technology Standards for Students</a:t>
            </a:r>
            <a:endParaRPr lang="en-US" sz="1400" dirty="0" smtClean="0"/>
          </a:p>
          <a:p>
            <a:pPr>
              <a:lnSpc>
                <a:spcPct val="100000"/>
              </a:lnSpc>
              <a:spcBef>
                <a:spcPts val="0"/>
              </a:spcBef>
              <a:buNone/>
            </a:pPr>
            <a:r>
              <a:rPr lang="en-US" sz="1400" dirty="0" smtClean="0"/>
              <a:t>3. Research and Information Fluency: Students apply digital tools to gather, evaluate, and use information.</a:t>
            </a:r>
            <a:br>
              <a:rPr lang="en-US" sz="1400" dirty="0" smtClean="0"/>
            </a:br>
            <a:r>
              <a:rPr lang="en-US" sz="1400" dirty="0" smtClean="0"/>
              <a:t>b. Locate, organize, analyze, evaluate, synthesize, and ethically use information from a variety of sources and media.</a:t>
            </a:r>
          </a:p>
          <a:p>
            <a:pPr>
              <a:lnSpc>
                <a:spcPct val="100000"/>
              </a:lnSpc>
              <a:spcBef>
                <a:spcPts val="0"/>
              </a:spcBef>
              <a:buNone/>
            </a:pPr>
            <a:r>
              <a:rPr lang="en-US" sz="1400" dirty="0" smtClean="0"/>
              <a:t>4. Critical Thinking, Problem Solving, and Decision Making: Students use critical thinking skills to plan and conduct research, manage projects, solve problems, and make informed decisions using appropriate digital tools and resources.  c. Collect and analyze data to identify solutions and/or make informed decisions.</a:t>
            </a:r>
          </a:p>
        </p:txBody>
      </p:sp>
      <p:sp>
        <p:nvSpPr>
          <p:cNvPr id="8196" name="Rectangle 4"/>
          <p:cNvSpPr>
            <a:spLocks noGrp="1" noChangeArrowheads="1"/>
          </p:cNvSpPr>
          <p:nvPr>
            <p:ph sz="half" idx="2"/>
          </p:nvPr>
        </p:nvSpPr>
        <p:spPr>
          <a:xfrm>
            <a:off x="7345362" y="1066800"/>
            <a:ext cx="4038600" cy="4876800"/>
          </a:xfrm>
        </p:spPr>
        <p:txBody>
          <a:bodyPr>
            <a:noAutofit/>
          </a:bodyPr>
          <a:lstStyle/>
          <a:p>
            <a:pPr marL="345189" indent="-345189" eaLnBrk="1" fontAlgn="auto" hangingPunct="1">
              <a:lnSpc>
                <a:spcPct val="90000"/>
              </a:lnSpc>
              <a:spcAft>
                <a:spcPts val="0"/>
              </a:spcAft>
              <a:buClr>
                <a:schemeClr val="accent3"/>
              </a:buClr>
              <a:buFont typeface="Wingdings 2" pitchFamily="18" charset="2"/>
              <a:buNone/>
              <a:defRPr/>
            </a:pPr>
            <a:r>
              <a:rPr lang="en-US" sz="1400" b="1" dirty="0" smtClean="0"/>
              <a:t>Time Frame: 2-3 50 minute class periods</a:t>
            </a:r>
          </a:p>
          <a:p>
            <a:pPr marL="345189" indent="-345189" eaLnBrk="1" fontAlgn="auto" hangingPunct="1">
              <a:lnSpc>
                <a:spcPct val="90000"/>
              </a:lnSpc>
              <a:spcAft>
                <a:spcPts val="0"/>
              </a:spcAft>
              <a:buClr>
                <a:schemeClr val="accent3"/>
              </a:buClr>
              <a:buFont typeface="Wingdings 2" pitchFamily="18" charset="2"/>
              <a:buNone/>
              <a:defRPr/>
            </a:pPr>
            <a:r>
              <a:rPr lang="en-US" sz="1400" b="1" dirty="0" smtClean="0"/>
              <a:t>Differentiation strategies for this lesson: </a:t>
            </a:r>
          </a:p>
          <a:p>
            <a:pPr>
              <a:defRPr/>
            </a:pPr>
            <a:r>
              <a:rPr lang="en-US" sz="1400" dirty="0" smtClean="0"/>
              <a:t>Direct students to use learning tools included in our Garrett County Schools-licensed databases, such as:  audio read-aloud, labeled reading levels/Lexiles, and embedded dictionaries.</a:t>
            </a:r>
          </a:p>
          <a:p>
            <a:pPr>
              <a:defRPr/>
            </a:pPr>
            <a:r>
              <a:rPr lang="en-US" sz="1400" dirty="0" smtClean="0"/>
              <a:t>Stars included in the Information sources are based on reading complexity.  Blue – on grade level, gold – challenge me!</a:t>
            </a:r>
          </a:p>
          <a:p>
            <a:pPr marL="345189" indent="-345189" eaLnBrk="1" fontAlgn="auto" hangingPunct="1">
              <a:lnSpc>
                <a:spcPct val="90000"/>
              </a:lnSpc>
              <a:spcAft>
                <a:spcPts val="0"/>
              </a:spcAft>
              <a:buClr>
                <a:schemeClr val="accent3"/>
              </a:buClr>
              <a:buFont typeface="Wingdings 2" pitchFamily="18" charset="2"/>
              <a:buNone/>
              <a:defRPr/>
            </a:pPr>
            <a:r>
              <a:rPr lang="en-US" sz="1400" b="1" dirty="0" smtClean="0">
                <a:hlinkClick r:id="rId6"/>
              </a:rPr>
              <a:t>Learning Styles addressed in this lesson:</a:t>
            </a:r>
            <a:endParaRPr lang="en-US" sz="1400" b="1" dirty="0" smtClean="0"/>
          </a:p>
          <a:p>
            <a:pPr marL="0" indent="-273050">
              <a:buNone/>
              <a:defRPr/>
            </a:pPr>
            <a:r>
              <a:rPr lang="en-US" sz="1400" dirty="0"/>
              <a:t>Visual </a:t>
            </a:r>
            <a:r>
              <a:rPr lang="en-US" sz="1400" dirty="0" smtClean="0"/>
              <a:t>Learners, Auditory </a:t>
            </a:r>
            <a:r>
              <a:rPr lang="en-US" sz="1400" dirty="0"/>
              <a:t>Learners </a:t>
            </a:r>
            <a:r>
              <a:rPr lang="en-US" sz="1400" dirty="0" smtClean="0"/>
              <a:t>, Active, Global Understanding</a:t>
            </a:r>
            <a:endParaRPr lang="en-US" sz="1400" b="1" dirty="0" smtClean="0"/>
          </a:p>
          <a:p>
            <a:pPr marL="0" indent="-273050" eaLnBrk="1" hangingPunct="1">
              <a:buFont typeface="Wingdings 2" pitchFamily="18" charset="2"/>
              <a:buNone/>
              <a:defRPr/>
            </a:pPr>
            <a:r>
              <a:rPr lang="en-US" sz="1400" b="1" dirty="0" smtClean="0"/>
              <a:t>Notes to the teacher:</a:t>
            </a:r>
          </a:p>
          <a:p>
            <a:pPr marL="0" indent="-273050" eaLnBrk="1" hangingPunct="1">
              <a:defRPr/>
            </a:pPr>
            <a:r>
              <a:rPr lang="en-US" sz="1400" dirty="0" smtClean="0"/>
              <a:t>Collaborate with your school library media specialist to implement this lesson.</a:t>
            </a:r>
          </a:p>
          <a:p>
            <a:pPr marL="0" indent="-273050" eaLnBrk="1" hangingPunct="1">
              <a:defRPr/>
            </a:pPr>
            <a:r>
              <a:rPr lang="en-US" sz="1400" dirty="0" smtClean="0"/>
              <a:t>You Tube clip on slide one is from Colonial Williamsburg organization.  Teacher will need to show students that video to begin the activity.</a:t>
            </a:r>
          </a:p>
        </p:txBody>
      </p:sp>
      <p:sp>
        <p:nvSpPr>
          <p:cNvPr id="8197" name="Text Box 10"/>
          <p:cNvSpPr txBox="1">
            <a:spLocks noChangeArrowheads="1"/>
          </p:cNvSpPr>
          <p:nvPr/>
        </p:nvSpPr>
        <p:spPr bwMode="auto">
          <a:xfrm>
            <a:off x="639762" y="6187592"/>
            <a:ext cx="11125200" cy="687469"/>
          </a:xfrm>
          <a:prstGeom prst="rect">
            <a:avLst/>
          </a:prstGeom>
          <a:noFill/>
          <a:ln w="9525">
            <a:noFill/>
            <a:miter lim="800000"/>
            <a:headEnd/>
            <a:tailEnd/>
          </a:ln>
        </p:spPr>
        <p:txBody>
          <a:bodyPr wrap="square" lIns="101700" tIns="50850" rIns="101700" bIns="50850">
            <a:spAutoFit/>
          </a:bodyPr>
          <a:lstStyle/>
          <a:p>
            <a:pPr algn="ctr">
              <a:spcBef>
                <a:spcPct val="50000"/>
              </a:spcBef>
            </a:pPr>
            <a:r>
              <a:rPr lang="en-US" sz="950" dirty="0" smtClean="0"/>
              <a:t> Last updated: </a:t>
            </a:r>
            <a:r>
              <a:rPr lang="en-US" sz="950" b="1" dirty="0" smtClean="0"/>
              <a:t>April 2015</a:t>
            </a:r>
          </a:p>
          <a:p>
            <a:pPr algn="ctr">
              <a:spcBef>
                <a:spcPct val="50000"/>
              </a:spcBef>
            </a:pPr>
            <a:r>
              <a:rPr lang="en-US" sz="950" b="1" dirty="0" smtClean="0"/>
              <a:t>Modified, Reproduced and published with permission from BCPS-ODL. The models can be used for non-profit, educational school use only. </a:t>
            </a:r>
          </a:p>
          <a:p>
            <a:pPr algn="ctr">
              <a:spcBef>
                <a:spcPct val="50000"/>
              </a:spcBef>
            </a:pPr>
            <a:r>
              <a:rPr lang="en-US" sz="950" dirty="0" smtClean="0"/>
              <a:t> </a:t>
            </a:r>
            <a:r>
              <a:rPr lang="en-US" sz="950" dirty="0"/>
              <a:t>This lesson is based on </a:t>
            </a:r>
            <a:r>
              <a:rPr lang="en-US" sz="950" dirty="0">
                <a:hlinkClick r:id="rId7"/>
              </a:rPr>
              <a:t>Jamie McKenzie’s </a:t>
            </a:r>
            <a:r>
              <a:rPr lang="en-US" sz="950" dirty="0" smtClean="0">
                <a:hlinkClick r:id="rId7"/>
              </a:rPr>
              <a:t> Slam </a:t>
            </a:r>
            <a:r>
              <a:rPr lang="en-US" sz="950" dirty="0">
                <a:hlinkClick r:id="rId7"/>
              </a:rPr>
              <a:t>Dunk Lesson </a:t>
            </a:r>
            <a:r>
              <a:rPr lang="en-US" sz="950" dirty="0" smtClean="0">
                <a:hlinkClick r:id="rId7"/>
              </a:rPr>
              <a:t>module</a:t>
            </a:r>
            <a:r>
              <a:rPr lang="en-US" sz="950" dirty="0" smtClean="0"/>
              <a:t>.</a:t>
            </a:r>
            <a:endParaRPr lang="en-US" sz="950" dirty="0"/>
          </a:p>
        </p:txBody>
      </p:sp>
      <p:sp>
        <p:nvSpPr>
          <p:cNvPr id="14" name="Rectangle 16"/>
          <p:cNvSpPr>
            <a:spLocks noChangeArrowheads="1"/>
          </p:cNvSpPr>
          <p:nvPr/>
        </p:nvSpPr>
        <p:spPr bwMode="auto">
          <a:xfrm>
            <a:off x="74977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8" action="ppaction://hlinksldjump"/>
              </a:rPr>
              <a:t>1</a:t>
            </a:r>
            <a:endParaRPr lang="en-US" sz="2000" b="1" dirty="0">
              <a:effectLst>
                <a:outerShdw blurRad="38100" dist="38100" dir="2700000" algn="tl">
                  <a:srgbClr val="C0C0C0"/>
                </a:outerShdw>
              </a:effectLst>
            </a:endParaRPr>
          </a:p>
        </p:txBody>
      </p:sp>
      <p:sp>
        <p:nvSpPr>
          <p:cNvPr id="15" name="Rectangle 17"/>
          <p:cNvSpPr>
            <a:spLocks noChangeArrowheads="1"/>
          </p:cNvSpPr>
          <p:nvPr/>
        </p:nvSpPr>
        <p:spPr bwMode="auto">
          <a:xfrm>
            <a:off x="811053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9" action="ppaction://hlinksldjump"/>
              </a:rPr>
              <a:t>2</a:t>
            </a:r>
            <a:endParaRPr lang="en-US" sz="2000" b="1" dirty="0">
              <a:effectLst>
                <a:outerShdw blurRad="38100" dist="38100" dir="2700000" algn="tl">
                  <a:srgbClr val="C0C0C0"/>
                </a:outerShdw>
              </a:effectLst>
            </a:endParaRPr>
          </a:p>
        </p:txBody>
      </p:sp>
      <p:sp>
        <p:nvSpPr>
          <p:cNvPr id="16" name="Rectangle 18"/>
          <p:cNvSpPr>
            <a:spLocks noChangeArrowheads="1"/>
          </p:cNvSpPr>
          <p:nvPr/>
        </p:nvSpPr>
        <p:spPr bwMode="auto">
          <a:xfrm>
            <a:off x="872331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0" action="ppaction://hlinksldjump"/>
              </a:rPr>
              <a:t>3</a:t>
            </a:r>
            <a:endParaRPr lang="en-US" sz="2000" b="1" dirty="0">
              <a:effectLst>
                <a:outerShdw blurRad="38100" dist="38100" dir="2700000" algn="tl">
                  <a:srgbClr val="C0C0C0"/>
                </a:outerShdw>
              </a:effectLst>
            </a:endParaRPr>
          </a:p>
        </p:txBody>
      </p:sp>
      <p:sp>
        <p:nvSpPr>
          <p:cNvPr id="17" name="Rectangle 19"/>
          <p:cNvSpPr>
            <a:spLocks noChangeArrowheads="1"/>
          </p:cNvSpPr>
          <p:nvPr/>
        </p:nvSpPr>
        <p:spPr bwMode="auto">
          <a:xfrm>
            <a:off x="10561638" y="228600"/>
            <a:ext cx="627062" cy="490538"/>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1" action="ppaction://hlinksldjump"/>
              </a:rPr>
              <a:t>6</a:t>
            </a:r>
            <a:endParaRPr lang="en-US" sz="2000" b="1" dirty="0">
              <a:effectLst>
                <a:outerShdw blurRad="38100" dist="38100" dir="2700000" algn="tl">
                  <a:srgbClr val="C0C0C0"/>
                </a:outerShdw>
              </a:effectLst>
            </a:endParaRPr>
          </a:p>
        </p:txBody>
      </p:sp>
      <p:sp>
        <p:nvSpPr>
          <p:cNvPr id="18" name="Rectangle 20"/>
          <p:cNvSpPr>
            <a:spLocks noChangeArrowheads="1"/>
          </p:cNvSpPr>
          <p:nvPr/>
        </p:nvSpPr>
        <p:spPr bwMode="auto">
          <a:xfrm>
            <a:off x="99488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12" action="ppaction://hlinksldjump"/>
              </a:rPr>
              <a:t>5</a:t>
            </a:r>
            <a:endParaRPr lang="en-US" sz="2000" b="1" dirty="0">
              <a:effectLst>
                <a:outerShdw blurRad="38100" dist="38100" dir="2700000" algn="tl">
                  <a:srgbClr val="FFFFFF"/>
                </a:outerShdw>
              </a:effectLst>
            </a:endParaRPr>
          </a:p>
        </p:txBody>
      </p:sp>
      <p:sp>
        <p:nvSpPr>
          <p:cNvPr id="19" name="Rectangle 21"/>
          <p:cNvSpPr>
            <a:spLocks noChangeArrowheads="1"/>
          </p:cNvSpPr>
          <p:nvPr/>
        </p:nvSpPr>
        <p:spPr bwMode="auto">
          <a:xfrm>
            <a:off x="933608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3" action="ppaction://hlinksldjump"/>
              </a:rPr>
              <a:t>4</a:t>
            </a:r>
            <a:endParaRPr lang="en-US" sz="2000" b="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293e2bb4677824be5f5293155ded7d9c0cba9c4"/>
</p:tagLst>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TC104033923[[fn=Depth]]</Template>
  <TotalTime>3794</TotalTime>
  <Words>741</Words>
  <Application>Microsoft Office PowerPoint</Application>
  <PresentationFormat>Custom</PresentationFormat>
  <Paragraphs>121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Depth</vt:lpstr>
      <vt:lpstr>1. Question</vt:lpstr>
      <vt:lpstr>2. Information Sources</vt:lpstr>
      <vt:lpstr>3. Student Activity</vt:lpstr>
      <vt:lpstr>4. Assessment Activity</vt:lpstr>
      <vt:lpstr>5. Enrichment Activities</vt:lpstr>
      <vt:lpstr>6. Teacher Support Materials</vt:lpstr>
    </vt:vector>
  </TitlesOfParts>
  <Company>Cattaraugus-Allegany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 Question</dc:title>
  <dc:creator>CA BOCES</dc:creator>
  <cp:lastModifiedBy>Samantha Roller</cp:lastModifiedBy>
  <cp:revision>213</cp:revision>
  <dcterms:created xsi:type="dcterms:W3CDTF">2005-02-12T14:43:18Z</dcterms:created>
  <dcterms:modified xsi:type="dcterms:W3CDTF">2015-04-17T15:08:05Z</dcterms:modified>
</cp:coreProperties>
</file>